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256" r:id="rId3"/>
    <p:sldId id="276" r:id="rId4"/>
    <p:sldId id="259" r:id="rId5"/>
    <p:sldId id="286" r:id="rId6"/>
    <p:sldId id="307" r:id="rId7"/>
    <p:sldId id="308" r:id="rId8"/>
    <p:sldId id="309" r:id="rId9"/>
    <p:sldId id="310" r:id="rId10"/>
    <p:sldId id="295" r:id="rId11"/>
    <p:sldId id="257" r:id="rId12"/>
    <p:sldId id="322" r:id="rId13"/>
    <p:sldId id="260" r:id="rId14"/>
    <p:sldId id="318" r:id="rId15"/>
    <p:sldId id="296" r:id="rId16"/>
    <p:sldId id="306" r:id="rId17"/>
    <p:sldId id="323" r:id="rId18"/>
    <p:sldId id="297" r:id="rId19"/>
    <p:sldId id="287" r:id="rId20"/>
    <p:sldId id="321" r:id="rId21"/>
    <p:sldId id="324" r:id="rId22"/>
    <p:sldId id="327" r:id="rId23"/>
    <p:sldId id="334" r:id="rId24"/>
    <p:sldId id="335" r:id="rId25"/>
    <p:sldId id="328" r:id="rId26"/>
    <p:sldId id="330" r:id="rId27"/>
    <p:sldId id="329" r:id="rId28"/>
    <p:sldId id="331" r:id="rId29"/>
    <p:sldId id="332" r:id="rId30"/>
    <p:sldId id="333" r:id="rId31"/>
    <p:sldId id="311" r:id="rId32"/>
    <p:sldId id="312" r:id="rId33"/>
    <p:sldId id="319" r:id="rId34"/>
    <p:sldId id="273"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53"/>
    <a:srgbClr val="16220F"/>
    <a:srgbClr val="5A1868"/>
    <a:srgbClr val="CC0999"/>
    <a:srgbClr val="FF8234"/>
    <a:srgbClr val="6F697B"/>
    <a:srgbClr val="E8E6E6"/>
    <a:srgbClr val="FC6600"/>
    <a:srgbClr val="942093"/>
    <a:srgbClr val="716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1"/>
    <p:restoredTop sz="94444"/>
  </p:normalViewPr>
  <p:slideViewPr>
    <p:cSldViewPr snapToGrid="0">
      <p:cViewPr varScale="1">
        <p:scale>
          <a:sx n="78" d="100"/>
          <a:sy n="78" d="100"/>
        </p:scale>
        <p:origin x="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AB209-4925-ED44-BCAB-99B2934A8379}" type="doc">
      <dgm:prSet loTypeId="urn:microsoft.com/office/officeart/2005/8/layout/cycle4" loCatId="" qsTypeId="urn:microsoft.com/office/officeart/2005/8/quickstyle/simple1" qsCatId="simple" csTypeId="urn:microsoft.com/office/officeart/2005/8/colors/colorful3" csCatId="colorful" phldr="1"/>
      <dgm:spPr/>
      <dgm:t>
        <a:bodyPr/>
        <a:lstStyle/>
        <a:p>
          <a:endParaRPr lang="en-US"/>
        </a:p>
      </dgm:t>
    </dgm:pt>
    <dgm:pt modelId="{BBFC7D39-F50C-4D40-9EE2-1FA8A30B3E76}">
      <dgm:prSet phldrT="[Text]" custT="1"/>
      <dgm:spPr/>
      <dgm:t>
        <a:bodyPr/>
        <a:lstStyle/>
        <a:p>
          <a:pPr>
            <a:lnSpc>
              <a:spcPct val="100000"/>
            </a:lnSpc>
            <a:spcAft>
              <a:spcPts val="0"/>
            </a:spcAft>
          </a:pPr>
          <a:r>
            <a:rPr lang="en-US" sz="1600" b="1" dirty="0">
              <a:solidFill>
                <a:schemeClr val="tx2">
                  <a:lumMod val="10000"/>
                </a:schemeClr>
              </a:solidFill>
              <a:latin typeface="Century Gothic" panose="020B0502020202020204" pitchFamily="34" charset="0"/>
              <a:ea typeface="LINGWAI SC MEDIUM" panose="03050602040302020204" pitchFamily="66" charset="-122"/>
              <a:cs typeface="LINGWAI SC MEDIUM" panose="03050602040302020204" pitchFamily="66" charset="-122"/>
            </a:rPr>
            <a:t>Personal </a:t>
          </a:r>
        </a:p>
        <a:p>
          <a:pPr>
            <a:lnSpc>
              <a:spcPct val="100000"/>
            </a:lnSpc>
            <a:spcAft>
              <a:spcPts val="0"/>
            </a:spcAft>
          </a:pPr>
          <a:r>
            <a:rPr lang="en-US" sz="1600" b="1" dirty="0">
              <a:solidFill>
                <a:schemeClr val="tx2">
                  <a:lumMod val="10000"/>
                </a:schemeClr>
              </a:solidFill>
              <a:latin typeface="Century Gothic" panose="020B0502020202020204" pitchFamily="34" charset="0"/>
              <a:ea typeface="LINGWAI SC MEDIUM" panose="03050602040302020204" pitchFamily="66" charset="-122"/>
              <a:cs typeface="LINGWAI SC MEDIUM" panose="03050602040302020204" pitchFamily="66" charset="-122"/>
            </a:rPr>
            <a:t>Reflection</a:t>
          </a:r>
        </a:p>
      </dgm:t>
    </dgm:pt>
    <dgm:pt modelId="{7D6FE322-3E39-5F41-8983-06FAB641625A}" type="parTrans" cxnId="{08D36849-9749-EC48-AA83-D9AAD756905A}">
      <dgm:prSet/>
      <dgm:spPr/>
      <dgm:t>
        <a:bodyPr/>
        <a:lstStyle/>
        <a:p>
          <a:endParaRPr lang="en-US"/>
        </a:p>
      </dgm:t>
    </dgm:pt>
    <dgm:pt modelId="{2E88B07B-64E5-834D-8C2B-39ADFC5EBD2B}" type="sibTrans" cxnId="{08D36849-9749-EC48-AA83-D9AAD756905A}">
      <dgm:prSet/>
      <dgm:spPr/>
      <dgm:t>
        <a:bodyPr/>
        <a:lstStyle/>
        <a:p>
          <a:endParaRPr lang="en-US"/>
        </a:p>
      </dgm:t>
    </dgm:pt>
    <dgm:pt modelId="{B3BAE876-8929-D147-A7F5-817B43B0A031}">
      <dgm:prSet phldrT="[Text]" custT="1"/>
      <dgm:spPr/>
      <dgm:t>
        <a:bodyPr/>
        <a:lstStyle/>
        <a:p>
          <a:pPr>
            <a:lnSpc>
              <a:spcPct val="100000"/>
            </a:lnSpc>
            <a:spcBef>
              <a:spcPts val="600"/>
            </a:spcBef>
            <a:spcAft>
              <a:spcPts val="600"/>
            </a:spcAft>
          </a:pPr>
          <a:r>
            <a:rPr lang="en-US" sz="1800" b="0" dirty="0">
              <a:latin typeface="Century Gothic" panose="020B0502020202020204" pitchFamily="34" charset="0"/>
              <a:ea typeface="LingWai TC Medium" panose="03050602040302020204" pitchFamily="66" charset="-120"/>
              <a:cs typeface="LingWai TC Medium" panose="03050602040302020204" pitchFamily="66" charset="-120"/>
            </a:rPr>
            <a:t>Streamlined research focus</a:t>
          </a:r>
          <a:endParaRPr lang="en-US" sz="1800" b="0" dirty="0">
            <a:latin typeface="Century Gothic" panose="020B0502020202020204" pitchFamily="34" charset="0"/>
            <a:ea typeface="LINGWAI TC MEDIUM" panose="03050602040302020204" pitchFamily="66" charset="-120"/>
            <a:cs typeface="LINGWAI TC MEDIUM" panose="03050602040302020204" pitchFamily="66" charset="-120"/>
          </a:endParaRPr>
        </a:p>
      </dgm:t>
    </dgm:pt>
    <dgm:pt modelId="{C2AF4862-D477-8F41-A3DE-1CBAF385D0DF}" type="parTrans" cxnId="{ED018E14-821E-FA47-B0AE-589B61B9E942}">
      <dgm:prSet/>
      <dgm:spPr/>
      <dgm:t>
        <a:bodyPr/>
        <a:lstStyle/>
        <a:p>
          <a:endParaRPr lang="en-US"/>
        </a:p>
      </dgm:t>
    </dgm:pt>
    <dgm:pt modelId="{03CE88F0-2567-3E48-A966-FDABB411B90C}" type="sibTrans" cxnId="{ED018E14-821E-FA47-B0AE-589B61B9E942}">
      <dgm:prSet/>
      <dgm:spPr/>
      <dgm:t>
        <a:bodyPr/>
        <a:lstStyle/>
        <a:p>
          <a:endParaRPr lang="en-US"/>
        </a:p>
      </dgm:t>
    </dgm:pt>
    <dgm:pt modelId="{EE2D6376-635E-6E48-AE4F-58B8F4FBDCF6}">
      <dgm:prSet phldrT="[Text]" custT="1"/>
      <dgm:spPr/>
      <dgm:t>
        <a:bodyPr/>
        <a:lstStyle/>
        <a:p>
          <a:pPr>
            <a:lnSpc>
              <a:spcPct val="100000"/>
            </a:lnSpc>
            <a:spcAft>
              <a:spcPts val="0"/>
            </a:spcAft>
          </a:pPr>
          <a:r>
            <a:rPr lang="en-US" sz="1600" b="1"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Research </a:t>
          </a:r>
        </a:p>
        <a:p>
          <a:pPr>
            <a:lnSpc>
              <a:spcPct val="100000"/>
            </a:lnSpc>
            <a:spcAft>
              <a:spcPts val="0"/>
            </a:spcAft>
          </a:pPr>
          <a:r>
            <a:rPr lang="en-US" sz="1600" b="1"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Focus</a:t>
          </a:r>
        </a:p>
      </dgm:t>
    </dgm:pt>
    <dgm:pt modelId="{32A76289-8FA8-434F-BAB4-01F64DDD17B5}" type="parTrans" cxnId="{16318D0E-43D8-084F-AA1F-64008E493C06}">
      <dgm:prSet/>
      <dgm:spPr/>
      <dgm:t>
        <a:bodyPr/>
        <a:lstStyle/>
        <a:p>
          <a:endParaRPr lang="en-US"/>
        </a:p>
      </dgm:t>
    </dgm:pt>
    <dgm:pt modelId="{CE6D4854-CE2A-AA40-A022-714FBA3C72C8}" type="sibTrans" cxnId="{16318D0E-43D8-084F-AA1F-64008E493C06}">
      <dgm:prSet/>
      <dgm:spPr/>
      <dgm:t>
        <a:bodyPr/>
        <a:lstStyle/>
        <a:p>
          <a:endParaRPr lang="en-US"/>
        </a:p>
      </dgm:t>
    </dgm:pt>
    <dgm:pt modelId="{940C2D2C-A76F-0B49-9C47-4A1D187E84A2}">
      <dgm:prSet phldrT="[Text]" custT="1"/>
      <dgm:spPr/>
      <dgm:t>
        <a:bodyPr/>
        <a:lstStyle/>
        <a:p>
          <a:pPr marL="17463" indent="0" algn="r">
            <a:lnSpc>
              <a:spcPct val="100000"/>
            </a:lnSpc>
            <a:spcAft>
              <a:spcPts val="0"/>
            </a:spcAft>
            <a:buNone/>
            <a:tabLst/>
          </a:pPr>
          <a:r>
            <a:rPr lang="en-US" sz="1800" b="0" dirty="0">
              <a:latin typeface="Century Gothic" panose="020B0502020202020204" pitchFamily="34" charset="0"/>
            </a:rPr>
            <a:t>Black caregiver perception of their child’s ASD symptoms and impact on recommendations for related services and interventions. </a:t>
          </a:r>
          <a:endParaRPr lang="en-US" sz="1800" b="0" dirty="0">
            <a:latin typeface="Century Gothic" panose="020B0502020202020204" pitchFamily="34" charset="0"/>
            <a:ea typeface="LingWai TC Medium" panose="03050602040302020204" pitchFamily="66" charset="-120"/>
            <a:cs typeface="LingWai TC Medium" panose="03050602040302020204" pitchFamily="66" charset="-120"/>
          </a:endParaRPr>
        </a:p>
      </dgm:t>
    </dgm:pt>
    <dgm:pt modelId="{96292A8F-DBBC-484E-9292-66CF884D6F57}" type="parTrans" cxnId="{CEE7AED1-6C36-BA46-8BAF-576405ABFB0E}">
      <dgm:prSet/>
      <dgm:spPr/>
      <dgm:t>
        <a:bodyPr/>
        <a:lstStyle/>
        <a:p>
          <a:endParaRPr lang="en-US"/>
        </a:p>
      </dgm:t>
    </dgm:pt>
    <dgm:pt modelId="{F5ACDB3B-1CFA-3543-B04F-719A4BD46CD8}" type="sibTrans" cxnId="{CEE7AED1-6C36-BA46-8BAF-576405ABFB0E}">
      <dgm:prSet/>
      <dgm:spPr/>
      <dgm:t>
        <a:bodyPr/>
        <a:lstStyle/>
        <a:p>
          <a:endParaRPr lang="en-US"/>
        </a:p>
      </dgm:t>
    </dgm:pt>
    <dgm:pt modelId="{1FE6FEC2-95D2-6A4F-B755-3D06CE0F984E}">
      <dgm:prSet phldrT="[Text]" custT="1"/>
      <dgm:spPr/>
      <dgm:t>
        <a:bodyPr/>
        <a:lstStyle/>
        <a:p>
          <a:pPr>
            <a:lnSpc>
              <a:spcPct val="100000"/>
            </a:lnSpc>
            <a:spcAft>
              <a:spcPts val="0"/>
            </a:spcAft>
          </a:pPr>
          <a:r>
            <a:rPr lang="en-US" sz="1600" b="1"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Current </a:t>
          </a:r>
        </a:p>
        <a:p>
          <a:pPr>
            <a:lnSpc>
              <a:spcPct val="100000"/>
            </a:lnSpc>
            <a:spcAft>
              <a:spcPts val="0"/>
            </a:spcAft>
          </a:pPr>
          <a:r>
            <a:rPr lang="en-US" sz="1600" b="1"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Research</a:t>
          </a:r>
        </a:p>
      </dgm:t>
    </dgm:pt>
    <dgm:pt modelId="{FD165A57-29BF-F545-95B2-424C8CECD8F7}" type="parTrans" cxnId="{EA8E00C6-B754-DA4D-BEAA-26CBB70F6226}">
      <dgm:prSet/>
      <dgm:spPr/>
      <dgm:t>
        <a:bodyPr/>
        <a:lstStyle/>
        <a:p>
          <a:endParaRPr lang="en-US"/>
        </a:p>
      </dgm:t>
    </dgm:pt>
    <dgm:pt modelId="{79A7D228-0C0E-4742-8065-6BDB099B2ABC}" type="sibTrans" cxnId="{EA8E00C6-B754-DA4D-BEAA-26CBB70F6226}">
      <dgm:prSet/>
      <dgm:spPr/>
      <dgm:t>
        <a:bodyPr/>
        <a:lstStyle/>
        <a:p>
          <a:endParaRPr lang="en-US"/>
        </a:p>
      </dgm:t>
    </dgm:pt>
    <dgm:pt modelId="{A060545C-00F3-E24E-AF2F-8E268F93EED0}">
      <dgm:prSet phldrT="[Text]" custT="1"/>
      <dgm:spPr/>
      <dgm:t>
        <a:bodyPr/>
        <a:lstStyle/>
        <a:p>
          <a:pPr algn="r">
            <a:lnSpc>
              <a:spcPct val="100000"/>
            </a:lnSpc>
            <a:spcAft>
              <a:spcPts val="0"/>
            </a:spcAft>
            <a:buNone/>
          </a:pPr>
          <a:endParaRPr lang="en-US" sz="2000" b="0" dirty="0">
            <a:latin typeface="Century Gothic" panose="020B0502020202020204" pitchFamily="34" charset="0"/>
            <a:ea typeface="LingWai TC Medium" panose="03050602040302020204" pitchFamily="66" charset="-120"/>
            <a:cs typeface="LingWai TC Medium" panose="03050602040302020204" pitchFamily="66" charset="-120"/>
          </a:endParaRPr>
        </a:p>
      </dgm:t>
    </dgm:pt>
    <dgm:pt modelId="{5C20CA17-91E6-4A43-9C32-2296E17021E8}" type="parTrans" cxnId="{8B6B95CB-BE4F-E345-B6FF-894B19A778DC}">
      <dgm:prSet/>
      <dgm:spPr/>
      <dgm:t>
        <a:bodyPr/>
        <a:lstStyle/>
        <a:p>
          <a:endParaRPr lang="en-US"/>
        </a:p>
      </dgm:t>
    </dgm:pt>
    <dgm:pt modelId="{86DCFCE8-2A63-7447-9F83-1B7D53ECF83A}" type="sibTrans" cxnId="{8B6B95CB-BE4F-E345-B6FF-894B19A778DC}">
      <dgm:prSet/>
      <dgm:spPr/>
      <dgm:t>
        <a:bodyPr/>
        <a:lstStyle/>
        <a:p>
          <a:endParaRPr lang="en-US"/>
        </a:p>
      </dgm:t>
    </dgm:pt>
    <dgm:pt modelId="{D8A8BE77-FB68-4A4A-9434-74AB8B237C50}">
      <dgm:prSet phldrT="[Text]" custT="1"/>
      <dgm:spPr/>
      <dgm:t>
        <a:bodyPr/>
        <a:lstStyle/>
        <a:p>
          <a:pPr marL="15875" indent="0">
            <a:tabLst/>
          </a:pPr>
          <a:r>
            <a:rPr lang="en-US" sz="1600" b="1"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Methodology</a:t>
          </a:r>
        </a:p>
      </dgm:t>
    </dgm:pt>
    <dgm:pt modelId="{2D078A76-D7B2-184D-90C7-5C963D85ECA8}" type="parTrans" cxnId="{BD79BB53-5C66-0747-97ED-6728AE69B34D}">
      <dgm:prSet/>
      <dgm:spPr/>
      <dgm:t>
        <a:bodyPr/>
        <a:lstStyle/>
        <a:p>
          <a:endParaRPr lang="en-US"/>
        </a:p>
      </dgm:t>
    </dgm:pt>
    <dgm:pt modelId="{C83A5E0D-1E25-7240-9A20-0E031FA25E4D}" type="sibTrans" cxnId="{BD79BB53-5C66-0747-97ED-6728AE69B34D}">
      <dgm:prSet/>
      <dgm:spPr/>
      <dgm:t>
        <a:bodyPr/>
        <a:lstStyle/>
        <a:p>
          <a:endParaRPr lang="en-US"/>
        </a:p>
      </dgm:t>
    </dgm:pt>
    <dgm:pt modelId="{09DC9303-3BAD-ED44-902A-95B54DBB585A}">
      <dgm:prSet phldrT="[Text]" custT="1"/>
      <dgm:spPr/>
      <dgm:t>
        <a:bodyPr/>
        <a:lstStyle/>
        <a:p>
          <a:pPr marL="114300" indent="0" algn="l">
            <a:tabLst/>
          </a:pPr>
          <a:endParaRPr lang="en-US" sz="1400" b="0" dirty="0">
            <a:latin typeface="Century Gothic" panose="020B0502020202020204" pitchFamily="34" charset="0"/>
            <a:ea typeface="LingWai TC Medium" panose="03050602040302020204" pitchFamily="66" charset="-120"/>
            <a:cs typeface="LingWai TC Medium" panose="03050602040302020204" pitchFamily="66" charset="-120"/>
          </a:endParaRPr>
        </a:p>
      </dgm:t>
    </dgm:pt>
    <dgm:pt modelId="{63490B88-411F-B04A-BEE9-ABFD1CDDFDA8}" type="parTrans" cxnId="{20D25E24-E382-7A4C-A765-41639CE94B24}">
      <dgm:prSet/>
      <dgm:spPr/>
      <dgm:t>
        <a:bodyPr/>
        <a:lstStyle/>
        <a:p>
          <a:endParaRPr lang="en-US"/>
        </a:p>
      </dgm:t>
    </dgm:pt>
    <dgm:pt modelId="{EE6EE843-ABDB-1849-A3CE-1E0E0894F03D}" type="sibTrans" cxnId="{20D25E24-E382-7A4C-A765-41639CE94B24}">
      <dgm:prSet/>
      <dgm:spPr/>
      <dgm:t>
        <a:bodyPr/>
        <a:lstStyle/>
        <a:p>
          <a:endParaRPr lang="en-US"/>
        </a:p>
      </dgm:t>
    </dgm:pt>
    <dgm:pt modelId="{3F05C750-40B6-AF4C-9357-B5BCE907065A}">
      <dgm:prSet phldrT="[Text]" custT="1"/>
      <dgm:spPr/>
      <dgm:t>
        <a:bodyPr/>
        <a:lstStyle/>
        <a:p>
          <a:pPr>
            <a:lnSpc>
              <a:spcPct val="100000"/>
            </a:lnSpc>
            <a:spcBef>
              <a:spcPts val="600"/>
            </a:spcBef>
            <a:spcAft>
              <a:spcPts val="600"/>
            </a:spcAft>
          </a:pPr>
          <a:r>
            <a:rPr lang="en-US" sz="1800" b="0" dirty="0">
              <a:latin typeface="Century Gothic" panose="020B0502020202020204" pitchFamily="34" charset="0"/>
              <a:ea typeface="LINGWAI TC MEDIUM" panose="03050602040302020204" pitchFamily="66" charset="-120"/>
              <a:cs typeface="LINGWAI TC MEDIUM" panose="03050602040302020204" pitchFamily="66" charset="-120"/>
            </a:rPr>
            <a:t>Personal reflection of studies</a:t>
          </a:r>
        </a:p>
      </dgm:t>
    </dgm:pt>
    <dgm:pt modelId="{50EBBAA8-E131-864C-A5BB-8E9BCA6EAC7C}" type="parTrans" cxnId="{06159ECF-5DB9-0849-AF33-49564EEA5125}">
      <dgm:prSet/>
      <dgm:spPr/>
      <dgm:t>
        <a:bodyPr/>
        <a:lstStyle/>
        <a:p>
          <a:endParaRPr lang="en-US"/>
        </a:p>
      </dgm:t>
    </dgm:pt>
    <dgm:pt modelId="{6A67D7F4-7587-944E-8E0D-146A81393018}" type="sibTrans" cxnId="{06159ECF-5DB9-0849-AF33-49564EEA5125}">
      <dgm:prSet/>
      <dgm:spPr/>
      <dgm:t>
        <a:bodyPr/>
        <a:lstStyle/>
        <a:p>
          <a:endParaRPr lang="en-US"/>
        </a:p>
      </dgm:t>
    </dgm:pt>
    <dgm:pt modelId="{D5EE7425-1ED2-FC41-BF94-9581B1F5379F}" type="pres">
      <dgm:prSet presAssocID="{D20AB209-4925-ED44-BCAB-99B2934A8379}" presName="cycleMatrixDiagram" presStyleCnt="0">
        <dgm:presLayoutVars>
          <dgm:chMax val="1"/>
          <dgm:dir/>
          <dgm:animLvl val="lvl"/>
          <dgm:resizeHandles val="exact"/>
        </dgm:presLayoutVars>
      </dgm:prSet>
      <dgm:spPr/>
    </dgm:pt>
    <dgm:pt modelId="{BE3B2C36-9436-694C-8A79-FE04BDC5B94B}" type="pres">
      <dgm:prSet presAssocID="{D20AB209-4925-ED44-BCAB-99B2934A8379}" presName="children" presStyleCnt="0"/>
      <dgm:spPr/>
    </dgm:pt>
    <dgm:pt modelId="{36BE0A7B-AAFA-E84D-A679-3EDCD9A55F7C}" type="pres">
      <dgm:prSet presAssocID="{D20AB209-4925-ED44-BCAB-99B2934A8379}" presName="child1group" presStyleCnt="0"/>
      <dgm:spPr/>
    </dgm:pt>
    <dgm:pt modelId="{2509F481-D2E8-3E42-B8BA-4BBD4B3089B6}" type="pres">
      <dgm:prSet presAssocID="{D20AB209-4925-ED44-BCAB-99B2934A8379}" presName="child1" presStyleLbl="bgAcc1" presStyleIdx="0" presStyleCnt="4" custScaleX="148269"/>
      <dgm:spPr/>
    </dgm:pt>
    <dgm:pt modelId="{0130A1FC-5F22-D94A-8783-08C5E5505BCB}" type="pres">
      <dgm:prSet presAssocID="{D20AB209-4925-ED44-BCAB-99B2934A8379}" presName="child1Text" presStyleLbl="bgAcc1" presStyleIdx="0" presStyleCnt="4">
        <dgm:presLayoutVars>
          <dgm:bulletEnabled val="1"/>
        </dgm:presLayoutVars>
      </dgm:prSet>
      <dgm:spPr/>
    </dgm:pt>
    <dgm:pt modelId="{04950993-FDFF-E44E-A6DE-F1B74446722B}" type="pres">
      <dgm:prSet presAssocID="{D20AB209-4925-ED44-BCAB-99B2934A8379}" presName="child2group" presStyleCnt="0"/>
      <dgm:spPr/>
    </dgm:pt>
    <dgm:pt modelId="{5F822620-8936-6A48-A3CD-A9F5DE07999F}" type="pres">
      <dgm:prSet presAssocID="{D20AB209-4925-ED44-BCAB-99B2934A8379}" presName="child2" presStyleLbl="bgAcc1" presStyleIdx="1" presStyleCnt="4" custScaleX="168419" custScaleY="128398" custLinFactNeighborX="20410" custLinFactNeighborY="15928"/>
      <dgm:spPr/>
    </dgm:pt>
    <dgm:pt modelId="{A8C08CB1-ECF3-6341-824D-A493F798EDBA}" type="pres">
      <dgm:prSet presAssocID="{D20AB209-4925-ED44-BCAB-99B2934A8379}" presName="child2Text" presStyleLbl="bgAcc1" presStyleIdx="1" presStyleCnt="4">
        <dgm:presLayoutVars>
          <dgm:bulletEnabled val="1"/>
        </dgm:presLayoutVars>
      </dgm:prSet>
      <dgm:spPr/>
    </dgm:pt>
    <dgm:pt modelId="{185B0C12-0D69-6849-9C06-303C1E7E08B1}" type="pres">
      <dgm:prSet presAssocID="{D20AB209-4925-ED44-BCAB-99B2934A8379}" presName="child3group" presStyleCnt="0"/>
      <dgm:spPr/>
    </dgm:pt>
    <dgm:pt modelId="{2DF7CA3F-170E-9A4D-BF22-60D077E153F0}" type="pres">
      <dgm:prSet presAssocID="{D20AB209-4925-ED44-BCAB-99B2934A8379}" presName="child3" presStyleLbl="bgAcc1" presStyleIdx="2" presStyleCnt="4" custScaleX="161988" custScaleY="127157" custLinFactNeighborX="23580" custLinFactNeighborY="-21848"/>
      <dgm:spPr/>
    </dgm:pt>
    <dgm:pt modelId="{3D677BCD-9639-5C45-845B-C7C9E8A9DB20}" type="pres">
      <dgm:prSet presAssocID="{D20AB209-4925-ED44-BCAB-99B2934A8379}" presName="child3Text" presStyleLbl="bgAcc1" presStyleIdx="2" presStyleCnt="4">
        <dgm:presLayoutVars>
          <dgm:bulletEnabled val="1"/>
        </dgm:presLayoutVars>
      </dgm:prSet>
      <dgm:spPr/>
    </dgm:pt>
    <dgm:pt modelId="{E31928BA-D50E-E147-951F-BF0CB1B91AE3}" type="pres">
      <dgm:prSet presAssocID="{D20AB209-4925-ED44-BCAB-99B2934A8379}" presName="child4group" presStyleCnt="0"/>
      <dgm:spPr/>
    </dgm:pt>
    <dgm:pt modelId="{0944E3A0-C966-3948-B27B-E1AE07B7C470}" type="pres">
      <dgm:prSet presAssocID="{D20AB209-4925-ED44-BCAB-99B2934A8379}" presName="child4" presStyleLbl="bgAcc1" presStyleIdx="3" presStyleCnt="4" custScaleX="148269" custScaleY="119918" custLinFactNeighborY="-22479"/>
      <dgm:spPr/>
    </dgm:pt>
    <dgm:pt modelId="{2573EEFD-A7A9-1748-94AA-BA65C5DDD772}" type="pres">
      <dgm:prSet presAssocID="{D20AB209-4925-ED44-BCAB-99B2934A8379}" presName="child4Text" presStyleLbl="bgAcc1" presStyleIdx="3" presStyleCnt="4">
        <dgm:presLayoutVars>
          <dgm:bulletEnabled val="1"/>
        </dgm:presLayoutVars>
      </dgm:prSet>
      <dgm:spPr/>
    </dgm:pt>
    <dgm:pt modelId="{5D08F330-90C0-F848-943F-BE0BAD3C2854}" type="pres">
      <dgm:prSet presAssocID="{D20AB209-4925-ED44-BCAB-99B2934A8379}" presName="childPlaceholder" presStyleCnt="0"/>
      <dgm:spPr/>
    </dgm:pt>
    <dgm:pt modelId="{E44469CA-B030-8148-8391-95E30DD60874}" type="pres">
      <dgm:prSet presAssocID="{D20AB209-4925-ED44-BCAB-99B2934A8379}" presName="circle" presStyleCnt="0"/>
      <dgm:spPr/>
    </dgm:pt>
    <dgm:pt modelId="{3B8BC613-089B-DD43-AF4A-EFC351E48C13}" type="pres">
      <dgm:prSet presAssocID="{D20AB209-4925-ED44-BCAB-99B2934A8379}" presName="quadrant1" presStyleLbl="node1" presStyleIdx="0" presStyleCnt="4">
        <dgm:presLayoutVars>
          <dgm:chMax val="1"/>
          <dgm:bulletEnabled val="1"/>
        </dgm:presLayoutVars>
      </dgm:prSet>
      <dgm:spPr/>
    </dgm:pt>
    <dgm:pt modelId="{63000960-136F-8243-A661-3B2F02D3D882}" type="pres">
      <dgm:prSet presAssocID="{D20AB209-4925-ED44-BCAB-99B2934A8379}" presName="quadrant2" presStyleLbl="node1" presStyleIdx="1" presStyleCnt="4">
        <dgm:presLayoutVars>
          <dgm:chMax val="1"/>
          <dgm:bulletEnabled val="1"/>
        </dgm:presLayoutVars>
      </dgm:prSet>
      <dgm:spPr/>
    </dgm:pt>
    <dgm:pt modelId="{BFC30A14-67F3-B546-8BB1-AACD48691546}" type="pres">
      <dgm:prSet presAssocID="{D20AB209-4925-ED44-BCAB-99B2934A8379}" presName="quadrant3" presStyleLbl="node1" presStyleIdx="2" presStyleCnt="4">
        <dgm:presLayoutVars>
          <dgm:chMax val="1"/>
          <dgm:bulletEnabled val="1"/>
        </dgm:presLayoutVars>
      </dgm:prSet>
      <dgm:spPr/>
    </dgm:pt>
    <dgm:pt modelId="{441DAB90-F728-EF4C-85D3-DDC7BE422213}" type="pres">
      <dgm:prSet presAssocID="{D20AB209-4925-ED44-BCAB-99B2934A8379}" presName="quadrant4" presStyleLbl="node1" presStyleIdx="3" presStyleCnt="4">
        <dgm:presLayoutVars>
          <dgm:chMax val="1"/>
          <dgm:bulletEnabled val="1"/>
        </dgm:presLayoutVars>
      </dgm:prSet>
      <dgm:spPr/>
    </dgm:pt>
    <dgm:pt modelId="{E85A84C3-DC92-3244-9CB5-ED157C40B9C3}" type="pres">
      <dgm:prSet presAssocID="{D20AB209-4925-ED44-BCAB-99B2934A8379}" presName="quadrantPlaceholder" presStyleCnt="0"/>
      <dgm:spPr/>
    </dgm:pt>
    <dgm:pt modelId="{CDA28DFF-D9F9-8742-9665-98CA0907E820}" type="pres">
      <dgm:prSet presAssocID="{D20AB209-4925-ED44-BCAB-99B2934A8379}" presName="center1" presStyleLbl="fgShp" presStyleIdx="0" presStyleCnt="2"/>
      <dgm:spPr>
        <a:solidFill>
          <a:srgbClr val="5A1868"/>
        </a:solidFill>
      </dgm:spPr>
    </dgm:pt>
    <dgm:pt modelId="{BF15C3C8-F8CE-C14D-A98D-150A6BE929AE}" type="pres">
      <dgm:prSet presAssocID="{D20AB209-4925-ED44-BCAB-99B2934A8379}" presName="center2" presStyleLbl="fgShp" presStyleIdx="1" presStyleCnt="2"/>
      <dgm:spPr>
        <a:solidFill>
          <a:srgbClr val="5A1868"/>
        </a:solidFill>
      </dgm:spPr>
    </dgm:pt>
  </dgm:ptLst>
  <dgm:cxnLst>
    <dgm:cxn modelId="{16318D0E-43D8-084F-AA1F-64008E493C06}" srcId="{D20AB209-4925-ED44-BCAB-99B2934A8379}" destId="{EE2D6376-635E-6E48-AE4F-58B8F4FBDCF6}" srcOrd="1" destOrd="0" parTransId="{32A76289-8FA8-434F-BAB4-01F64DDD17B5}" sibTransId="{CE6D4854-CE2A-AA40-A022-714FBA3C72C8}"/>
    <dgm:cxn modelId="{FA741F13-9F6B-0D4A-9D68-1BB4A0504953}" type="presOf" srcId="{D8A8BE77-FB68-4A4A-9434-74AB8B237C50}" destId="{441DAB90-F728-EF4C-85D3-DDC7BE422213}" srcOrd="0" destOrd="0" presId="urn:microsoft.com/office/officeart/2005/8/layout/cycle4"/>
    <dgm:cxn modelId="{ED018E14-821E-FA47-B0AE-589B61B9E942}" srcId="{BBFC7D39-F50C-4D40-9EE2-1FA8A30B3E76}" destId="{B3BAE876-8929-D147-A7F5-817B43B0A031}" srcOrd="1" destOrd="0" parTransId="{C2AF4862-D477-8F41-A3DE-1CBAF385D0DF}" sibTransId="{03CE88F0-2567-3E48-A966-FDABB411B90C}"/>
    <dgm:cxn modelId="{C4F7AC1A-138D-C149-BA7E-777DED4C3C0E}" type="presOf" srcId="{B3BAE876-8929-D147-A7F5-817B43B0A031}" destId="{0130A1FC-5F22-D94A-8783-08C5E5505BCB}" srcOrd="1" destOrd="1" presId="urn:microsoft.com/office/officeart/2005/8/layout/cycle4"/>
    <dgm:cxn modelId="{20D25E24-E382-7A4C-A765-41639CE94B24}" srcId="{D8A8BE77-FB68-4A4A-9434-74AB8B237C50}" destId="{09DC9303-3BAD-ED44-902A-95B54DBB585A}" srcOrd="0" destOrd="0" parTransId="{63490B88-411F-B04A-BEE9-ABFD1CDDFDA8}" sibTransId="{EE6EE843-ABDB-1849-A3CE-1E0E0894F03D}"/>
    <dgm:cxn modelId="{08D36849-9749-EC48-AA83-D9AAD756905A}" srcId="{D20AB209-4925-ED44-BCAB-99B2934A8379}" destId="{BBFC7D39-F50C-4D40-9EE2-1FA8A30B3E76}" srcOrd="0" destOrd="0" parTransId="{7D6FE322-3E39-5F41-8983-06FAB641625A}" sibTransId="{2E88B07B-64E5-834D-8C2B-39ADFC5EBD2B}"/>
    <dgm:cxn modelId="{BD79BB53-5C66-0747-97ED-6728AE69B34D}" srcId="{D20AB209-4925-ED44-BCAB-99B2934A8379}" destId="{D8A8BE77-FB68-4A4A-9434-74AB8B237C50}" srcOrd="3" destOrd="0" parTransId="{2D078A76-D7B2-184D-90C7-5C963D85ECA8}" sibTransId="{C83A5E0D-1E25-7240-9A20-0E031FA25E4D}"/>
    <dgm:cxn modelId="{AD80C55D-FEC8-F346-BA6B-2905E3565DA4}" type="presOf" srcId="{D20AB209-4925-ED44-BCAB-99B2934A8379}" destId="{D5EE7425-1ED2-FC41-BF94-9581B1F5379F}" srcOrd="0" destOrd="0" presId="urn:microsoft.com/office/officeart/2005/8/layout/cycle4"/>
    <dgm:cxn modelId="{C1B1B171-50F0-3D41-9AFF-4F37A9100AB7}" type="presOf" srcId="{A060545C-00F3-E24E-AF2F-8E268F93EED0}" destId="{2DF7CA3F-170E-9A4D-BF22-60D077E153F0}" srcOrd="0" destOrd="0" presId="urn:microsoft.com/office/officeart/2005/8/layout/cycle4"/>
    <dgm:cxn modelId="{0593957E-71DC-8043-879F-945156FE0D55}" type="presOf" srcId="{EE2D6376-635E-6E48-AE4F-58B8F4FBDCF6}" destId="{63000960-136F-8243-A661-3B2F02D3D882}" srcOrd="0" destOrd="0" presId="urn:microsoft.com/office/officeart/2005/8/layout/cycle4"/>
    <dgm:cxn modelId="{B3E94F84-D1FE-7D4F-9745-8B3E56ABA9BE}" type="presOf" srcId="{B3BAE876-8929-D147-A7F5-817B43B0A031}" destId="{2509F481-D2E8-3E42-B8BA-4BBD4B3089B6}" srcOrd="0" destOrd="1" presId="urn:microsoft.com/office/officeart/2005/8/layout/cycle4"/>
    <dgm:cxn modelId="{BCE27B89-3614-CB4D-B0CF-90362DA0E6E4}" type="presOf" srcId="{09DC9303-3BAD-ED44-902A-95B54DBB585A}" destId="{2573EEFD-A7A9-1748-94AA-BA65C5DDD772}" srcOrd="1" destOrd="0" presId="urn:microsoft.com/office/officeart/2005/8/layout/cycle4"/>
    <dgm:cxn modelId="{44FFF78A-9320-8D4E-A930-A14C5EBC22EA}" type="presOf" srcId="{3F05C750-40B6-AF4C-9357-B5BCE907065A}" destId="{0130A1FC-5F22-D94A-8783-08C5E5505BCB}" srcOrd="1" destOrd="0" presId="urn:microsoft.com/office/officeart/2005/8/layout/cycle4"/>
    <dgm:cxn modelId="{7E97A6C4-66CB-B142-A331-F578DE051943}" type="presOf" srcId="{940C2D2C-A76F-0B49-9C47-4A1D187E84A2}" destId="{A8C08CB1-ECF3-6341-824D-A493F798EDBA}" srcOrd="1" destOrd="0" presId="urn:microsoft.com/office/officeart/2005/8/layout/cycle4"/>
    <dgm:cxn modelId="{EA8E00C6-B754-DA4D-BEAA-26CBB70F6226}" srcId="{D20AB209-4925-ED44-BCAB-99B2934A8379}" destId="{1FE6FEC2-95D2-6A4F-B755-3D06CE0F984E}" srcOrd="2" destOrd="0" parTransId="{FD165A57-29BF-F545-95B2-424C8CECD8F7}" sibTransId="{79A7D228-0C0E-4742-8065-6BDB099B2ABC}"/>
    <dgm:cxn modelId="{8B6B95CB-BE4F-E345-B6FF-894B19A778DC}" srcId="{1FE6FEC2-95D2-6A4F-B755-3D06CE0F984E}" destId="{A060545C-00F3-E24E-AF2F-8E268F93EED0}" srcOrd="0" destOrd="0" parTransId="{5C20CA17-91E6-4A43-9C32-2296E17021E8}" sibTransId="{86DCFCE8-2A63-7447-9F83-1B7D53ECF83A}"/>
    <dgm:cxn modelId="{11A784CC-3E95-5343-B8E8-C4B2E65DF3A5}" type="presOf" srcId="{1FE6FEC2-95D2-6A4F-B755-3D06CE0F984E}" destId="{BFC30A14-67F3-B546-8BB1-AACD48691546}" srcOrd="0" destOrd="0" presId="urn:microsoft.com/office/officeart/2005/8/layout/cycle4"/>
    <dgm:cxn modelId="{06159ECF-5DB9-0849-AF33-49564EEA5125}" srcId="{BBFC7D39-F50C-4D40-9EE2-1FA8A30B3E76}" destId="{3F05C750-40B6-AF4C-9357-B5BCE907065A}" srcOrd="0" destOrd="0" parTransId="{50EBBAA8-E131-864C-A5BB-8E9BCA6EAC7C}" sibTransId="{6A67D7F4-7587-944E-8E0D-146A81393018}"/>
    <dgm:cxn modelId="{BBEE1AD1-0F90-D740-9B7D-6BC22DA2F91F}" type="presOf" srcId="{3F05C750-40B6-AF4C-9357-B5BCE907065A}" destId="{2509F481-D2E8-3E42-B8BA-4BBD4B3089B6}" srcOrd="0" destOrd="0" presId="urn:microsoft.com/office/officeart/2005/8/layout/cycle4"/>
    <dgm:cxn modelId="{CEE7AED1-6C36-BA46-8BAF-576405ABFB0E}" srcId="{EE2D6376-635E-6E48-AE4F-58B8F4FBDCF6}" destId="{940C2D2C-A76F-0B49-9C47-4A1D187E84A2}" srcOrd="0" destOrd="0" parTransId="{96292A8F-DBBC-484E-9292-66CF884D6F57}" sibTransId="{F5ACDB3B-1CFA-3543-B04F-719A4BD46CD8}"/>
    <dgm:cxn modelId="{6EBB04D3-0C1A-6F4F-B791-96F76421FA9B}" type="presOf" srcId="{940C2D2C-A76F-0B49-9C47-4A1D187E84A2}" destId="{5F822620-8936-6A48-A3CD-A9F5DE07999F}" srcOrd="0" destOrd="0" presId="urn:microsoft.com/office/officeart/2005/8/layout/cycle4"/>
    <dgm:cxn modelId="{F9FC3CDF-531B-B440-A4CE-D16F657620C1}" type="presOf" srcId="{09DC9303-3BAD-ED44-902A-95B54DBB585A}" destId="{0944E3A0-C966-3948-B27B-E1AE07B7C470}" srcOrd="0" destOrd="0" presId="urn:microsoft.com/office/officeart/2005/8/layout/cycle4"/>
    <dgm:cxn modelId="{3320EFE3-05F2-6F47-BAE0-70961B2F464B}" type="presOf" srcId="{BBFC7D39-F50C-4D40-9EE2-1FA8A30B3E76}" destId="{3B8BC613-089B-DD43-AF4A-EFC351E48C13}" srcOrd="0" destOrd="0" presId="urn:microsoft.com/office/officeart/2005/8/layout/cycle4"/>
    <dgm:cxn modelId="{BEE5D7FF-970C-6343-A903-CDCA872EE6C5}" type="presOf" srcId="{A060545C-00F3-E24E-AF2F-8E268F93EED0}" destId="{3D677BCD-9639-5C45-845B-C7C9E8A9DB20}" srcOrd="1" destOrd="0" presId="urn:microsoft.com/office/officeart/2005/8/layout/cycle4"/>
    <dgm:cxn modelId="{D613D691-7531-E44E-87A6-091584F9BA06}" type="presParOf" srcId="{D5EE7425-1ED2-FC41-BF94-9581B1F5379F}" destId="{BE3B2C36-9436-694C-8A79-FE04BDC5B94B}" srcOrd="0" destOrd="0" presId="urn:microsoft.com/office/officeart/2005/8/layout/cycle4"/>
    <dgm:cxn modelId="{9B50CDDB-8AD1-894D-A616-F5209E265338}" type="presParOf" srcId="{BE3B2C36-9436-694C-8A79-FE04BDC5B94B}" destId="{36BE0A7B-AAFA-E84D-A679-3EDCD9A55F7C}" srcOrd="0" destOrd="0" presId="urn:microsoft.com/office/officeart/2005/8/layout/cycle4"/>
    <dgm:cxn modelId="{51977E0E-9FA7-3346-BA6D-1162244F0712}" type="presParOf" srcId="{36BE0A7B-AAFA-E84D-A679-3EDCD9A55F7C}" destId="{2509F481-D2E8-3E42-B8BA-4BBD4B3089B6}" srcOrd="0" destOrd="0" presId="urn:microsoft.com/office/officeart/2005/8/layout/cycle4"/>
    <dgm:cxn modelId="{9BBCE414-D3BB-8546-8A79-20DB480997B3}" type="presParOf" srcId="{36BE0A7B-AAFA-E84D-A679-3EDCD9A55F7C}" destId="{0130A1FC-5F22-D94A-8783-08C5E5505BCB}" srcOrd="1" destOrd="0" presId="urn:microsoft.com/office/officeart/2005/8/layout/cycle4"/>
    <dgm:cxn modelId="{109FEC33-2759-A54D-8335-A46051F07502}" type="presParOf" srcId="{BE3B2C36-9436-694C-8A79-FE04BDC5B94B}" destId="{04950993-FDFF-E44E-A6DE-F1B74446722B}" srcOrd="1" destOrd="0" presId="urn:microsoft.com/office/officeart/2005/8/layout/cycle4"/>
    <dgm:cxn modelId="{256B7509-D125-F245-BB97-527C17E25026}" type="presParOf" srcId="{04950993-FDFF-E44E-A6DE-F1B74446722B}" destId="{5F822620-8936-6A48-A3CD-A9F5DE07999F}" srcOrd="0" destOrd="0" presId="urn:microsoft.com/office/officeart/2005/8/layout/cycle4"/>
    <dgm:cxn modelId="{1A563E6A-4460-1D48-B622-97E41DC2BEAF}" type="presParOf" srcId="{04950993-FDFF-E44E-A6DE-F1B74446722B}" destId="{A8C08CB1-ECF3-6341-824D-A493F798EDBA}" srcOrd="1" destOrd="0" presId="urn:microsoft.com/office/officeart/2005/8/layout/cycle4"/>
    <dgm:cxn modelId="{CBE43282-0C77-2747-AF3B-37C86632B1C6}" type="presParOf" srcId="{BE3B2C36-9436-694C-8A79-FE04BDC5B94B}" destId="{185B0C12-0D69-6849-9C06-303C1E7E08B1}" srcOrd="2" destOrd="0" presId="urn:microsoft.com/office/officeart/2005/8/layout/cycle4"/>
    <dgm:cxn modelId="{21558B0F-B6EF-614D-BFEB-7FAF4DB3ADA5}" type="presParOf" srcId="{185B0C12-0D69-6849-9C06-303C1E7E08B1}" destId="{2DF7CA3F-170E-9A4D-BF22-60D077E153F0}" srcOrd="0" destOrd="0" presId="urn:microsoft.com/office/officeart/2005/8/layout/cycle4"/>
    <dgm:cxn modelId="{E41A12EE-BDCD-6948-A2AE-37246D9047D5}" type="presParOf" srcId="{185B0C12-0D69-6849-9C06-303C1E7E08B1}" destId="{3D677BCD-9639-5C45-845B-C7C9E8A9DB20}" srcOrd="1" destOrd="0" presId="urn:microsoft.com/office/officeart/2005/8/layout/cycle4"/>
    <dgm:cxn modelId="{3D11E4E6-EEBD-AD45-90F0-E2A0E2DAB101}" type="presParOf" srcId="{BE3B2C36-9436-694C-8A79-FE04BDC5B94B}" destId="{E31928BA-D50E-E147-951F-BF0CB1B91AE3}" srcOrd="3" destOrd="0" presId="urn:microsoft.com/office/officeart/2005/8/layout/cycle4"/>
    <dgm:cxn modelId="{6A3D309E-0C67-6942-9211-22EFF8BCE8A1}" type="presParOf" srcId="{E31928BA-D50E-E147-951F-BF0CB1B91AE3}" destId="{0944E3A0-C966-3948-B27B-E1AE07B7C470}" srcOrd="0" destOrd="0" presId="urn:microsoft.com/office/officeart/2005/8/layout/cycle4"/>
    <dgm:cxn modelId="{00D424B7-465D-554C-B44B-5353291CBD03}" type="presParOf" srcId="{E31928BA-D50E-E147-951F-BF0CB1B91AE3}" destId="{2573EEFD-A7A9-1748-94AA-BA65C5DDD772}" srcOrd="1" destOrd="0" presId="urn:microsoft.com/office/officeart/2005/8/layout/cycle4"/>
    <dgm:cxn modelId="{2107CCC8-B9A0-7F4C-A3CC-3762587BF75C}" type="presParOf" srcId="{BE3B2C36-9436-694C-8A79-FE04BDC5B94B}" destId="{5D08F330-90C0-F848-943F-BE0BAD3C2854}" srcOrd="4" destOrd="0" presId="urn:microsoft.com/office/officeart/2005/8/layout/cycle4"/>
    <dgm:cxn modelId="{0E7D4D42-E537-144C-9FCE-3A15246E526E}" type="presParOf" srcId="{D5EE7425-1ED2-FC41-BF94-9581B1F5379F}" destId="{E44469CA-B030-8148-8391-95E30DD60874}" srcOrd="1" destOrd="0" presId="urn:microsoft.com/office/officeart/2005/8/layout/cycle4"/>
    <dgm:cxn modelId="{F56B93D5-4FEA-5845-8324-7AEC421AC5A9}" type="presParOf" srcId="{E44469CA-B030-8148-8391-95E30DD60874}" destId="{3B8BC613-089B-DD43-AF4A-EFC351E48C13}" srcOrd="0" destOrd="0" presId="urn:microsoft.com/office/officeart/2005/8/layout/cycle4"/>
    <dgm:cxn modelId="{E8F8DD00-FCD2-8A49-91C6-01B51DC97601}" type="presParOf" srcId="{E44469CA-B030-8148-8391-95E30DD60874}" destId="{63000960-136F-8243-A661-3B2F02D3D882}" srcOrd="1" destOrd="0" presId="urn:microsoft.com/office/officeart/2005/8/layout/cycle4"/>
    <dgm:cxn modelId="{FF3CD624-9431-2F40-A193-F6FDF2F6FBE7}" type="presParOf" srcId="{E44469CA-B030-8148-8391-95E30DD60874}" destId="{BFC30A14-67F3-B546-8BB1-AACD48691546}" srcOrd="2" destOrd="0" presId="urn:microsoft.com/office/officeart/2005/8/layout/cycle4"/>
    <dgm:cxn modelId="{F11A661B-6B96-A748-B9BA-704F8A2D07FF}" type="presParOf" srcId="{E44469CA-B030-8148-8391-95E30DD60874}" destId="{441DAB90-F728-EF4C-85D3-DDC7BE422213}" srcOrd="3" destOrd="0" presId="urn:microsoft.com/office/officeart/2005/8/layout/cycle4"/>
    <dgm:cxn modelId="{7CB76F8C-C897-2B49-9085-6E21A563C24C}" type="presParOf" srcId="{E44469CA-B030-8148-8391-95E30DD60874}" destId="{E85A84C3-DC92-3244-9CB5-ED157C40B9C3}" srcOrd="4" destOrd="0" presId="urn:microsoft.com/office/officeart/2005/8/layout/cycle4"/>
    <dgm:cxn modelId="{54005A81-AEF5-F84A-9E23-D202C8BF2BD0}" type="presParOf" srcId="{D5EE7425-1ED2-FC41-BF94-9581B1F5379F}" destId="{CDA28DFF-D9F9-8742-9665-98CA0907E820}" srcOrd="2" destOrd="0" presId="urn:microsoft.com/office/officeart/2005/8/layout/cycle4"/>
    <dgm:cxn modelId="{08CD4599-AB8B-4D45-966B-788E56C5A9D5}" type="presParOf" srcId="{D5EE7425-1ED2-FC41-BF94-9581B1F5379F}" destId="{BF15C3C8-F8CE-C14D-A98D-150A6BE929AE}" srcOrd="3" destOrd="0" presId="urn:microsoft.com/office/officeart/2005/8/layout/cycle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7CA3F-170E-9A4D-BF22-60D077E153F0}">
      <dsp:nvSpPr>
        <dsp:cNvPr id="0" name=""/>
        <dsp:cNvSpPr/>
      </dsp:nvSpPr>
      <dsp:spPr>
        <a:xfrm>
          <a:off x="5295432" y="2948755"/>
          <a:ext cx="4153412" cy="211195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998850"/>
              <a:satOff val="16181"/>
              <a:lumOff val="-196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100000"/>
            </a:lnSpc>
            <a:spcBef>
              <a:spcPct val="0"/>
            </a:spcBef>
            <a:spcAft>
              <a:spcPts val="0"/>
            </a:spcAft>
            <a:buNone/>
          </a:pPr>
          <a:endParaRPr lang="en-US" sz="2000" b="0" kern="1200" dirty="0">
            <a:latin typeface="Century Gothic" panose="020B0502020202020204" pitchFamily="34" charset="0"/>
            <a:ea typeface="LingWai TC Medium" panose="03050602040302020204" pitchFamily="66" charset="-120"/>
            <a:cs typeface="LingWai TC Medium" panose="03050602040302020204" pitchFamily="66" charset="-120"/>
          </a:endParaRPr>
        </a:p>
      </dsp:txBody>
      <dsp:txXfrm>
        <a:off x="6587849" y="3523138"/>
        <a:ext cx="2814602" cy="1491183"/>
      </dsp:txXfrm>
    </dsp:sp>
    <dsp:sp modelId="{0944E3A0-C966-3948-B27B-E1AE07B7C470}">
      <dsp:nvSpPr>
        <dsp:cNvPr id="0" name=""/>
        <dsp:cNvSpPr/>
      </dsp:nvSpPr>
      <dsp:spPr>
        <a:xfrm>
          <a:off x="683305" y="2998391"/>
          <a:ext cx="3801654" cy="19917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498275"/>
              <a:satOff val="24272"/>
              <a:lumOff val="-29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0" algn="l" defTabSz="622300">
            <a:lnSpc>
              <a:spcPct val="90000"/>
            </a:lnSpc>
            <a:spcBef>
              <a:spcPct val="0"/>
            </a:spcBef>
            <a:spcAft>
              <a:spcPct val="15000"/>
            </a:spcAft>
            <a:buChar char="•"/>
            <a:tabLst/>
          </a:pPr>
          <a:endParaRPr lang="en-US" sz="1400" b="0" kern="1200" dirty="0">
            <a:latin typeface="Century Gothic" panose="020B0502020202020204" pitchFamily="34" charset="0"/>
            <a:ea typeface="LingWai TC Medium" panose="03050602040302020204" pitchFamily="66" charset="-120"/>
            <a:cs typeface="LingWai TC Medium" panose="03050602040302020204" pitchFamily="66" charset="-120"/>
          </a:endParaRPr>
        </a:p>
      </dsp:txBody>
      <dsp:txXfrm>
        <a:off x="727057" y="3540075"/>
        <a:ext cx="2573653" cy="1406290"/>
      </dsp:txXfrm>
    </dsp:sp>
    <dsp:sp modelId="{5F822620-8936-6A48-A3CD-A9F5DE07999F}">
      <dsp:nvSpPr>
        <dsp:cNvPr id="0" name=""/>
        <dsp:cNvSpPr/>
      </dsp:nvSpPr>
      <dsp:spPr>
        <a:xfrm>
          <a:off x="5131706" y="36446"/>
          <a:ext cx="4318305" cy="213257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99425"/>
              <a:satOff val="8091"/>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463" lvl="1" indent="0" algn="r" defTabSz="800100">
            <a:lnSpc>
              <a:spcPct val="100000"/>
            </a:lnSpc>
            <a:spcBef>
              <a:spcPct val="0"/>
            </a:spcBef>
            <a:spcAft>
              <a:spcPts val="0"/>
            </a:spcAft>
            <a:buNone/>
            <a:tabLst/>
          </a:pPr>
          <a:r>
            <a:rPr lang="en-US" sz="1800" b="0" kern="1200" dirty="0">
              <a:latin typeface="Century Gothic" panose="020B0502020202020204" pitchFamily="34" charset="0"/>
            </a:rPr>
            <a:t>Black caregiver perception of their child’s ASD symptoms and impact on recommendations for related services and interventions. </a:t>
          </a:r>
          <a:endParaRPr lang="en-US" sz="1800" b="0" kern="1200" dirty="0">
            <a:latin typeface="Century Gothic" panose="020B0502020202020204" pitchFamily="34" charset="0"/>
            <a:ea typeface="LingWai TC Medium" panose="03050602040302020204" pitchFamily="66" charset="-120"/>
            <a:cs typeface="LingWai TC Medium" panose="03050602040302020204" pitchFamily="66" charset="-120"/>
          </a:endParaRPr>
        </a:p>
      </dsp:txBody>
      <dsp:txXfrm>
        <a:off x="6474044" y="83292"/>
        <a:ext cx="2929121" cy="1505736"/>
      </dsp:txXfrm>
    </dsp:sp>
    <dsp:sp modelId="{2509F481-D2E8-3E42-B8BA-4BBD4B3089B6}">
      <dsp:nvSpPr>
        <dsp:cNvPr id="0" name=""/>
        <dsp:cNvSpPr/>
      </dsp:nvSpPr>
      <dsp:spPr>
        <a:xfrm>
          <a:off x="683305" y="7729"/>
          <a:ext cx="3801654" cy="16609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100000"/>
            </a:lnSpc>
            <a:spcBef>
              <a:spcPct val="0"/>
            </a:spcBef>
            <a:spcAft>
              <a:spcPts val="600"/>
            </a:spcAft>
            <a:buChar char="•"/>
          </a:pPr>
          <a:r>
            <a:rPr lang="en-US" sz="1800" b="0" kern="1200" dirty="0">
              <a:latin typeface="Century Gothic" panose="020B0502020202020204" pitchFamily="34" charset="0"/>
              <a:ea typeface="LINGWAI TC MEDIUM" panose="03050602040302020204" pitchFamily="66" charset="-120"/>
              <a:cs typeface="LINGWAI TC MEDIUM" panose="03050602040302020204" pitchFamily="66" charset="-120"/>
            </a:rPr>
            <a:t>Personal reflection of studies</a:t>
          </a:r>
        </a:p>
        <a:p>
          <a:pPr marL="171450" lvl="1" indent="-171450" algn="l" defTabSz="800100">
            <a:lnSpc>
              <a:spcPct val="100000"/>
            </a:lnSpc>
            <a:spcBef>
              <a:spcPct val="0"/>
            </a:spcBef>
            <a:spcAft>
              <a:spcPts val="600"/>
            </a:spcAft>
            <a:buChar char="•"/>
          </a:pPr>
          <a:r>
            <a:rPr lang="en-US" sz="1800" b="0" kern="1200" dirty="0">
              <a:latin typeface="Century Gothic" panose="020B0502020202020204" pitchFamily="34" charset="0"/>
              <a:ea typeface="LingWai TC Medium" panose="03050602040302020204" pitchFamily="66" charset="-120"/>
              <a:cs typeface="LingWai TC Medium" panose="03050602040302020204" pitchFamily="66" charset="-120"/>
            </a:rPr>
            <a:t>Streamlined research focus</a:t>
          </a:r>
          <a:endParaRPr lang="en-US" sz="1800" b="0" kern="1200" dirty="0">
            <a:latin typeface="Century Gothic" panose="020B0502020202020204" pitchFamily="34" charset="0"/>
            <a:ea typeface="LINGWAI TC MEDIUM" panose="03050602040302020204" pitchFamily="66" charset="-120"/>
            <a:cs typeface="LINGWAI TC MEDIUM" panose="03050602040302020204" pitchFamily="66" charset="-120"/>
          </a:endParaRPr>
        </a:p>
      </dsp:txBody>
      <dsp:txXfrm>
        <a:off x="719790" y="44214"/>
        <a:ext cx="2588187" cy="1172710"/>
      </dsp:txXfrm>
    </dsp:sp>
    <dsp:sp modelId="{3B8BC613-089B-DD43-AF4A-EFC351E48C13}">
      <dsp:nvSpPr>
        <dsp:cNvPr id="0" name=""/>
        <dsp:cNvSpPr/>
      </dsp:nvSpPr>
      <dsp:spPr>
        <a:xfrm>
          <a:off x="2505682" y="298425"/>
          <a:ext cx="2247414" cy="224741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SC MEDIUM" panose="03050602040302020204" pitchFamily="66" charset="-122"/>
              <a:cs typeface="LINGWAI SC MEDIUM" panose="03050602040302020204" pitchFamily="66" charset="-122"/>
            </a:rPr>
            <a:t>Personal </a:t>
          </a:r>
        </a:p>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SC MEDIUM" panose="03050602040302020204" pitchFamily="66" charset="-122"/>
              <a:cs typeface="LINGWAI SC MEDIUM" panose="03050602040302020204" pitchFamily="66" charset="-122"/>
            </a:rPr>
            <a:t>Reflection</a:t>
          </a:r>
        </a:p>
      </dsp:txBody>
      <dsp:txXfrm>
        <a:off x="3163934" y="956677"/>
        <a:ext cx="1589162" cy="1589162"/>
      </dsp:txXfrm>
    </dsp:sp>
    <dsp:sp modelId="{63000960-136F-8243-A661-3B2F02D3D882}">
      <dsp:nvSpPr>
        <dsp:cNvPr id="0" name=""/>
        <dsp:cNvSpPr/>
      </dsp:nvSpPr>
      <dsp:spPr>
        <a:xfrm rot="5400000">
          <a:off x="4856903" y="298425"/>
          <a:ext cx="2247414" cy="2247414"/>
        </a:xfrm>
        <a:prstGeom prst="pieWedge">
          <a:avLst/>
        </a:prstGeom>
        <a:solidFill>
          <a:schemeClr val="accent3">
            <a:hueOff val="499425"/>
            <a:satOff val="8091"/>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Research </a:t>
          </a:r>
        </a:p>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Focus</a:t>
          </a:r>
        </a:p>
      </dsp:txBody>
      <dsp:txXfrm rot="-5400000">
        <a:off x="4856903" y="956677"/>
        <a:ext cx="1589162" cy="1589162"/>
      </dsp:txXfrm>
    </dsp:sp>
    <dsp:sp modelId="{BFC30A14-67F3-B546-8BB1-AACD48691546}">
      <dsp:nvSpPr>
        <dsp:cNvPr id="0" name=""/>
        <dsp:cNvSpPr/>
      </dsp:nvSpPr>
      <dsp:spPr>
        <a:xfrm rot="10800000">
          <a:off x="4856903" y="2649646"/>
          <a:ext cx="2247414" cy="2247414"/>
        </a:xfrm>
        <a:prstGeom prst="pieWedge">
          <a:avLst/>
        </a:prstGeom>
        <a:solidFill>
          <a:schemeClr val="accent3">
            <a:hueOff val="998850"/>
            <a:satOff val="16181"/>
            <a:lumOff val="-1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Current </a:t>
          </a:r>
        </a:p>
        <a:p>
          <a:pPr marL="0" lvl="0" indent="0" algn="ctr" defTabSz="711200">
            <a:lnSpc>
              <a:spcPct val="100000"/>
            </a:lnSpc>
            <a:spcBef>
              <a:spcPct val="0"/>
            </a:spcBef>
            <a:spcAft>
              <a:spcPts val="0"/>
            </a:spcAft>
            <a:buNone/>
          </a:pPr>
          <a:r>
            <a:rPr lang="en-US" sz="1600" b="1" kern="1200"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Research</a:t>
          </a:r>
        </a:p>
      </dsp:txBody>
      <dsp:txXfrm rot="10800000">
        <a:off x="4856903" y="2649646"/>
        <a:ext cx="1589162" cy="1589162"/>
      </dsp:txXfrm>
    </dsp:sp>
    <dsp:sp modelId="{441DAB90-F728-EF4C-85D3-DDC7BE422213}">
      <dsp:nvSpPr>
        <dsp:cNvPr id="0" name=""/>
        <dsp:cNvSpPr/>
      </dsp:nvSpPr>
      <dsp:spPr>
        <a:xfrm rot="16200000">
          <a:off x="2505682" y="2649646"/>
          <a:ext cx="2247414" cy="2247414"/>
        </a:xfrm>
        <a:prstGeom prst="pieWedge">
          <a:avLst/>
        </a:prstGeom>
        <a:solidFill>
          <a:schemeClr val="accent3">
            <a:hueOff val="1498275"/>
            <a:satOff val="24272"/>
            <a:lumOff val="-2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15875" lvl="0" indent="0" algn="ctr" defTabSz="711200">
            <a:lnSpc>
              <a:spcPct val="90000"/>
            </a:lnSpc>
            <a:spcBef>
              <a:spcPct val="0"/>
            </a:spcBef>
            <a:spcAft>
              <a:spcPct val="35000"/>
            </a:spcAft>
            <a:buNone/>
            <a:tabLst/>
          </a:pPr>
          <a:r>
            <a:rPr lang="en-US" sz="1600" b="1" kern="1200" dirty="0">
              <a:solidFill>
                <a:schemeClr val="tx2">
                  <a:lumMod val="10000"/>
                </a:schemeClr>
              </a:solidFill>
              <a:latin typeface="Century Gothic" panose="020B0502020202020204" pitchFamily="34" charset="0"/>
              <a:ea typeface="LingWai TC Medium" panose="03050602040302020204" pitchFamily="66" charset="-120"/>
              <a:cs typeface="LingWai TC Medium" panose="03050602040302020204" pitchFamily="66" charset="-120"/>
            </a:rPr>
            <a:t>Methodology</a:t>
          </a:r>
        </a:p>
      </dsp:txBody>
      <dsp:txXfrm rot="5400000">
        <a:off x="3163934" y="2649646"/>
        <a:ext cx="1589162" cy="1589162"/>
      </dsp:txXfrm>
    </dsp:sp>
    <dsp:sp modelId="{CDA28DFF-D9F9-8742-9665-98CA0907E820}">
      <dsp:nvSpPr>
        <dsp:cNvPr id="0" name=""/>
        <dsp:cNvSpPr/>
      </dsp:nvSpPr>
      <dsp:spPr>
        <a:xfrm>
          <a:off x="4417022" y="2130613"/>
          <a:ext cx="775954" cy="674743"/>
        </a:xfrm>
        <a:prstGeom prst="circularArrow">
          <a:avLst/>
        </a:prstGeom>
        <a:solidFill>
          <a:srgbClr val="5A1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5C3C8-F8CE-C14D-A98D-150A6BE929AE}">
      <dsp:nvSpPr>
        <dsp:cNvPr id="0" name=""/>
        <dsp:cNvSpPr/>
      </dsp:nvSpPr>
      <dsp:spPr>
        <a:xfrm rot="10800000">
          <a:off x="4417022" y="2390130"/>
          <a:ext cx="775954" cy="674743"/>
        </a:xfrm>
        <a:prstGeom prst="circularArrow">
          <a:avLst/>
        </a:prstGeom>
        <a:solidFill>
          <a:srgbClr val="5A1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FE3F4-A6BA-CE4F-B87A-1BD78E6CED05}"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0EFF8-B118-744A-8AB7-13659AB48575}" type="slidenum">
              <a:rPr lang="en-US" smtClean="0"/>
              <a:t>‹#›</a:t>
            </a:fld>
            <a:endParaRPr lang="en-US"/>
          </a:p>
        </p:txBody>
      </p:sp>
    </p:spTree>
    <p:extLst>
      <p:ext uri="{BB962C8B-B14F-4D97-AF65-F5344CB8AC3E}">
        <p14:creationId xmlns:p14="http://schemas.microsoft.com/office/powerpoint/2010/main" val="205602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1</a:t>
            </a:fld>
            <a:endParaRPr lang="en-US"/>
          </a:p>
        </p:txBody>
      </p:sp>
    </p:spTree>
    <p:extLst>
      <p:ext uri="{BB962C8B-B14F-4D97-AF65-F5344CB8AC3E}">
        <p14:creationId xmlns:p14="http://schemas.microsoft.com/office/powerpoint/2010/main" val="2034965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10</a:t>
            </a:fld>
            <a:endParaRPr lang="en-US"/>
          </a:p>
        </p:txBody>
      </p:sp>
    </p:spTree>
    <p:extLst>
      <p:ext uri="{BB962C8B-B14F-4D97-AF65-F5344CB8AC3E}">
        <p14:creationId xmlns:p14="http://schemas.microsoft.com/office/powerpoint/2010/main" val="49310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11</a:t>
            </a:fld>
            <a:endParaRPr lang="en-US"/>
          </a:p>
        </p:txBody>
      </p:sp>
    </p:spTree>
    <p:extLst>
      <p:ext uri="{BB962C8B-B14F-4D97-AF65-F5344CB8AC3E}">
        <p14:creationId xmlns:p14="http://schemas.microsoft.com/office/powerpoint/2010/main" val="345493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5ae05bf56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5ae05bf5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828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13</a:t>
            </a:fld>
            <a:endParaRPr lang="en-US"/>
          </a:p>
        </p:txBody>
      </p:sp>
    </p:spTree>
    <p:extLst>
      <p:ext uri="{BB962C8B-B14F-4D97-AF65-F5344CB8AC3E}">
        <p14:creationId xmlns:p14="http://schemas.microsoft.com/office/powerpoint/2010/main" val="380632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14</a:t>
            </a:fld>
            <a:endParaRPr lang="en-US"/>
          </a:p>
        </p:txBody>
      </p:sp>
    </p:spTree>
    <p:extLst>
      <p:ext uri="{BB962C8B-B14F-4D97-AF65-F5344CB8AC3E}">
        <p14:creationId xmlns:p14="http://schemas.microsoft.com/office/powerpoint/2010/main" val="233102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2737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 lack of teacher preparation continues to exacerbate issues of behavior management and discipline. </a:t>
            </a:r>
            <a:endParaRPr lang="en-US" sz="12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57200" marR="0" lvl="0" indent="-317500" algn="l" defTabSz="914400" rtl="0" eaLnBrk="1" fontAlgn="auto" latinLnBrk="0" hangingPunct="1">
              <a:lnSpc>
                <a:spcPct val="100000"/>
              </a:lnSpc>
              <a:spcBef>
                <a:spcPts val="0"/>
              </a:spcBef>
              <a:spcAft>
                <a:spcPts val="0"/>
              </a:spcAft>
              <a:buClrTx/>
              <a:buSzPts val="1400"/>
              <a:buFontTx/>
              <a:buChar char="●"/>
              <a:tabLst/>
              <a:defRPr/>
            </a:pPr>
            <a:endPar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With schools and classrooms becoming increasingly diverse, research has not addressed issues germane to students from a variety of cultural and linguistic backgrounds (Weinstein et al., 2004; Milner, 2008). The current research on educator agency, self-efficacy, perceived support, and strategies to prepare educators for work with diverse learners must continue. </a:t>
            </a:r>
          </a:p>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271236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17</a:t>
            </a:fld>
            <a:endParaRPr lang="en-US"/>
          </a:p>
        </p:txBody>
      </p:sp>
    </p:spTree>
    <p:extLst>
      <p:ext uri="{BB962C8B-B14F-4D97-AF65-F5344CB8AC3E}">
        <p14:creationId xmlns:p14="http://schemas.microsoft.com/office/powerpoint/2010/main" val="189500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56083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19</a:t>
            </a:fld>
            <a:endParaRPr lang="en-US"/>
          </a:p>
        </p:txBody>
      </p:sp>
    </p:spTree>
    <p:extLst>
      <p:ext uri="{BB962C8B-B14F-4D97-AF65-F5344CB8AC3E}">
        <p14:creationId xmlns:p14="http://schemas.microsoft.com/office/powerpoint/2010/main" val="196455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2</a:t>
            </a:fld>
            <a:endParaRPr lang="en-US"/>
          </a:p>
        </p:txBody>
      </p:sp>
    </p:spTree>
    <p:extLst>
      <p:ext uri="{BB962C8B-B14F-4D97-AF65-F5344CB8AC3E}">
        <p14:creationId xmlns:p14="http://schemas.microsoft.com/office/powerpoint/2010/main" val="72522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60075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96578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Times New Roman" panose="02020603050405020304" pitchFamily="18" charset="0"/>
                <a:ea typeface="Times New Roman" panose="02020603050405020304" pitchFamily="18" charset="0"/>
              </a:rPr>
              <a:t>Reported autism spectrum disorder (ASD) prevalence by race or ethnicity, ADDM Network 2002-2020.</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22</a:t>
            </a:fld>
            <a:endParaRPr lang="en-US"/>
          </a:p>
        </p:txBody>
      </p:sp>
    </p:spTree>
    <p:extLst>
      <p:ext uri="{BB962C8B-B14F-4D97-AF65-F5344CB8AC3E}">
        <p14:creationId xmlns:p14="http://schemas.microsoft.com/office/powerpoint/2010/main" val="400712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26328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59674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Viewing ASD as a mystery can impact service consideration and use. A study of 305 mothers of children with ASD reported that those who described ASD as a mystery used more ASD intervention services, regardless of severity, race, ethnicity, or language (Reyes et al., 2018). </a:t>
            </a:r>
          </a:p>
          <a:p>
            <a:pPr marL="285750" indent="-285750">
              <a:spcAft>
                <a:spcPts val="600"/>
              </a:spcAft>
              <a:buFont typeface="Arial" panose="020B0604020202020204" pitchFamily="34" charset="0"/>
              <a:buChar char="•"/>
            </a:pPr>
            <a:r>
              <a:rPr lang="en-US" sz="1200" dirty="0">
                <a:effectLst/>
                <a:latin typeface="Century Gothic" panose="020B0502020202020204" pitchFamily="34" charset="0"/>
                <a:ea typeface="Times New Roman" panose="02020603050405020304" pitchFamily="18" charset="0"/>
              </a:rPr>
              <a:t>Misconceptions likely contribute to reduced service use.</a:t>
            </a:r>
            <a:r>
              <a:rPr lang="en-US" sz="1200" dirty="0">
                <a:solidFill>
                  <a:srgbClr val="000000"/>
                </a:solidFill>
                <a:effectLst/>
                <a:latin typeface="Century Gothic" panose="020B0502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84956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26</a:t>
            </a:fld>
            <a:endParaRPr lang="en-US"/>
          </a:p>
        </p:txBody>
      </p:sp>
    </p:spTree>
    <p:extLst>
      <p:ext uri="{BB962C8B-B14F-4D97-AF65-F5344CB8AC3E}">
        <p14:creationId xmlns:p14="http://schemas.microsoft.com/office/powerpoint/2010/main" val="192867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effectLst/>
                <a:latin typeface="Century Gothic" panose="020B0502020202020204" pitchFamily="34" charset="0"/>
              </a:rPr>
              <a:t>In order to operationalize </a:t>
            </a:r>
            <a:r>
              <a:rPr lang="en-US" sz="1200" dirty="0" err="1">
                <a:effectLst/>
                <a:latin typeface="Century Gothic" panose="020B0502020202020204" pitchFamily="34" charset="0"/>
              </a:rPr>
              <a:t>DisCrit</a:t>
            </a:r>
            <a:r>
              <a:rPr lang="en-US" sz="1200" dirty="0">
                <a:effectLst/>
                <a:latin typeface="Century Gothic" panose="020B0502020202020204" pitchFamily="34" charset="0"/>
              </a:rPr>
              <a:t> in ways that would be most useful to scholars in both fields, Annamma et al (2013) drew on foundational intersectional and critical frameworks to develop a series of tenets </a:t>
            </a:r>
            <a:r>
              <a:rPr lang="en-US" sz="1200" i="1" dirty="0">
                <a:effectLst/>
                <a:latin typeface="Century Gothic" panose="020B0502020202020204" pitchFamily="34" charset="0"/>
              </a:rPr>
              <a:t>that are perceived as integral to an intersectional approach to disability and race. </a:t>
            </a:r>
            <a:endParaRPr lang="en-US" sz="1200" dirty="0">
              <a:effectLst/>
              <a:latin typeface="Century Gothic" panose="020B0502020202020204" pitchFamily="34" charset="0"/>
              <a:ea typeface="Times New Roman" panose="02020603050405020304" pitchFamily="18" charset="0"/>
            </a:endParaRPr>
          </a:p>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28423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The theoretical framework I will utilize is </a:t>
            </a:r>
            <a:r>
              <a:rPr lang="en-US" sz="1800" dirty="0" err="1">
                <a:solidFill>
                  <a:srgbClr val="000000"/>
                </a:solidFill>
                <a:effectLst/>
                <a:latin typeface="Times New Roman" panose="02020603050405020304" pitchFamily="18" charset="0"/>
                <a:ea typeface="Times New Roman" panose="02020603050405020304" pitchFamily="18" charset="0"/>
              </a:rPr>
              <a:t>DisCrit</a:t>
            </a:r>
            <a:r>
              <a:rPr lang="en-US" sz="1800" dirty="0">
                <a:solidFill>
                  <a:srgbClr val="000000"/>
                </a:solidFill>
                <a:effectLst/>
                <a:latin typeface="Times New Roman" panose="02020603050405020304" pitchFamily="18" charset="0"/>
                <a:ea typeface="Times New Roman" panose="02020603050405020304" pitchFamily="18" charset="0"/>
              </a:rPr>
              <a:t> focusing on Tenets 3 and 4. Tenet 3 emphasizes the social constructions of race and ability and yet recognizes the material and psychological impacts of being labeled as raced or dis/abled, which sets one outside of the western cultural norms, and tenet 4, privileges voices of marginalized populations, traditionally not acknowledged within research. </a:t>
            </a:r>
          </a:p>
          <a:p>
            <a:endParaRPr lang="en-US" sz="180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60EFF8-B118-744A-8AB7-13659AB48575}" type="slidenum">
              <a:rPr lang="en-US" smtClean="0"/>
              <a:t>28</a:t>
            </a:fld>
            <a:endParaRPr lang="en-US"/>
          </a:p>
        </p:txBody>
      </p:sp>
    </p:spTree>
    <p:extLst>
      <p:ext uri="{BB962C8B-B14F-4D97-AF65-F5344CB8AC3E}">
        <p14:creationId xmlns:p14="http://schemas.microsoft.com/office/powerpoint/2010/main" val="310493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e05bf56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5ae05bf56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Narrative research highlights people’s lived experiences and can be used as a starting point for understanding how people make sense of their lives and for understanding how and why people’s stories are shaped and reshaped. The progression of this type of research that moves the narrative beyond simply telling the story to an understanding of the broader social and historical significance is compelling (Ravitch and Carl, 2021). </a:t>
            </a:r>
            <a:r>
              <a:rPr lang="en-US" dirty="0">
                <a:effectLst/>
              </a:rPr>
              <a:t> </a:t>
            </a:r>
          </a:p>
          <a:p>
            <a:pPr marL="285750" indent="-285750">
              <a:spcAft>
                <a:spcPts val="600"/>
              </a:spcAft>
              <a:buFont typeface="Arial" panose="020B0604020202020204" pitchFamily="34" charset="0"/>
              <a:buChar char="•"/>
            </a:pPr>
            <a:r>
              <a:rPr lang="en-US" dirty="0"/>
              <a:t>***Overall, we see how legal policies have racialized dis/ability and therefore made students of color with dis/abilities the beneficiaries of a double-edged sword wherein they receive specialized services due to the dis/ability label, but endure segregation, stigmatization and ‘debatable quality of educational outcomes’ (Hart et al. 2009).</a:t>
            </a:r>
          </a:p>
        </p:txBody>
      </p:sp>
    </p:spTree>
    <p:extLst>
      <p:ext uri="{BB962C8B-B14F-4D97-AF65-F5344CB8AC3E}">
        <p14:creationId xmlns:p14="http://schemas.microsoft.com/office/powerpoint/2010/main" val="396296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5ae05bf56_0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5ae05bf56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30</a:t>
            </a:fld>
            <a:endParaRPr lang="en-US"/>
          </a:p>
        </p:txBody>
      </p:sp>
    </p:spTree>
    <p:extLst>
      <p:ext uri="{BB962C8B-B14F-4D97-AF65-F5344CB8AC3E}">
        <p14:creationId xmlns:p14="http://schemas.microsoft.com/office/powerpoint/2010/main" val="169851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5ae05bf5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5ae05bf56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4119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5ae05bf5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5ae05bf56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386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5ae05bf56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5ae05bf56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5ae05bf56_0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5ae05bf56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110700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5</a:t>
            </a:fld>
            <a:endParaRPr lang="en-US"/>
          </a:p>
        </p:txBody>
      </p:sp>
    </p:spTree>
    <p:extLst>
      <p:ext uri="{BB962C8B-B14F-4D97-AF65-F5344CB8AC3E}">
        <p14:creationId xmlns:p14="http://schemas.microsoft.com/office/powerpoint/2010/main" val="396823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5ae05bf5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5ae05bf56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38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5ae05bf5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5ae05bf56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520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5ae05bf5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5ae05bf56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625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60EFF8-B118-744A-8AB7-13659AB48575}" type="slidenum">
              <a:rPr lang="en-US" smtClean="0"/>
              <a:t>9</a:t>
            </a:fld>
            <a:endParaRPr lang="en-US"/>
          </a:p>
        </p:txBody>
      </p:sp>
    </p:spTree>
    <p:extLst>
      <p:ext uri="{BB962C8B-B14F-4D97-AF65-F5344CB8AC3E}">
        <p14:creationId xmlns:p14="http://schemas.microsoft.com/office/powerpoint/2010/main" val="349934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FC22-2A0C-DE08-F317-C2728A9D5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9FB13E-276A-9189-90F4-16EA4B8F6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76D81-8261-0E96-F38C-2BEFE99D5059}"/>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37A20342-CC9F-091B-0439-FB58B3702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8466-D7F3-C5EC-96E3-09FC0A69E88C}"/>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168441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5A83-A37A-C45E-1640-BAAC52E92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1969D6-9868-2DA3-0385-65A9D0A09D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27457-988E-2B9B-BAA4-71FB1A03433F}"/>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59FCA41A-1E8B-D32F-23BB-124ABD546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11922-6008-24F4-000E-7FECFD135860}"/>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326973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1D8B5-F804-C669-6C60-CDB463640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37AD1-44D6-46F7-C480-1DEC8F5B13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8087F-2379-F4D4-07B6-2610A4626ED0}"/>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1FF745C5-E4D4-58CA-D90F-4BAAC0C04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83A28-F4E6-D0E4-F05D-6A399F2D0C0E}"/>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255908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0" name="Google Shape;10;p2"/>
          <p:cNvSpPr/>
          <p:nvPr/>
        </p:nvSpPr>
        <p:spPr>
          <a:xfrm rot="5400000">
            <a:off x="339767" y="835000"/>
            <a:ext cx="4489200" cy="51880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 name="Google Shape;1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2"/>
          <p:cNvSpPr txBox="1">
            <a:spLocks noGrp="1"/>
          </p:cNvSpPr>
          <p:nvPr>
            <p:ph type="ctrTitle"/>
          </p:nvPr>
        </p:nvSpPr>
        <p:spPr>
          <a:xfrm>
            <a:off x="5610633" y="2014133"/>
            <a:ext cx="5397200" cy="2829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275237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5455467" y="5264800"/>
            <a:ext cx="1281200" cy="1593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rot="10800000">
            <a:off x="5455467" y="0"/>
            <a:ext cx="1281200" cy="1593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1" name="Google Shape;21;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4"/>
          <p:cNvSpPr txBox="1">
            <a:spLocks noGrp="1"/>
          </p:cNvSpPr>
          <p:nvPr>
            <p:ph type="body" idx="1"/>
          </p:nvPr>
        </p:nvSpPr>
        <p:spPr>
          <a:xfrm>
            <a:off x="1922000" y="1593200"/>
            <a:ext cx="8348400" cy="3671600"/>
          </a:xfrm>
          <a:prstGeom prst="rect">
            <a:avLst/>
          </a:prstGeom>
        </p:spPr>
        <p:txBody>
          <a:bodyPr spcFirstLastPara="1" wrap="square" lIns="0" tIns="0" rIns="0" bIns="0" anchor="ctr" anchorCtr="0">
            <a:noAutofit/>
          </a:bodyPr>
          <a:lstStyle>
            <a:lvl1pPr marL="609585" lvl="0" indent="-558786" algn="ctr" rtl="0">
              <a:spcBef>
                <a:spcPts val="0"/>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1pPr>
            <a:lvl2pPr marL="1219170" lvl="1"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2pPr>
            <a:lvl3pPr marL="1828754" lvl="2"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3pPr>
            <a:lvl4pPr marL="2438339" lvl="3"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4pPr>
            <a:lvl5pPr marL="3047924" lvl="4"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5pPr>
            <a:lvl6pPr marL="3657509" lvl="5"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6pPr>
            <a:lvl7pPr marL="4267093" lvl="6"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7pPr>
            <a:lvl8pPr marL="4876678" lvl="7" indent="-558786" algn="ctr" rtl="0">
              <a:spcBef>
                <a:spcPts val="1067"/>
              </a:spcBef>
              <a:spcAft>
                <a:spcPts val="0"/>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8pPr>
            <a:lvl9pPr marL="5486263" lvl="8" indent="-558786" algn="ctr" rtl="0">
              <a:spcBef>
                <a:spcPts val="1067"/>
              </a:spcBef>
              <a:spcAft>
                <a:spcPts val="1067"/>
              </a:spcAft>
              <a:buClr>
                <a:schemeClr val="accent5"/>
              </a:buClr>
              <a:buSzPts val="3000"/>
              <a:buFont typeface="Red Hat Display"/>
              <a:buChar char="■"/>
              <a:defRPr sz="4000" b="1">
                <a:solidFill>
                  <a:schemeClr val="accent5"/>
                </a:solidFill>
                <a:latin typeface="Red Hat Display"/>
                <a:ea typeface="Red Hat Display"/>
                <a:cs typeface="Red Hat Display"/>
                <a:sym typeface="Red Hat Display"/>
              </a:defRPr>
            </a:lvl9pPr>
          </a:lstStyle>
          <a:p>
            <a:endParaRPr/>
          </a:p>
        </p:txBody>
      </p:sp>
      <p:sp>
        <p:nvSpPr>
          <p:cNvPr id="23" name="Google Shape;23;p4"/>
          <p:cNvSpPr txBox="1"/>
          <p:nvPr/>
        </p:nvSpPr>
        <p:spPr>
          <a:xfrm>
            <a:off x="4791200" y="540275"/>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chemeClr val="accent4"/>
                </a:solidFill>
              </a:rPr>
              <a:t>“</a:t>
            </a:r>
            <a:endParaRPr sz="12800">
              <a:solidFill>
                <a:schemeClr val="accent4"/>
              </a:solidFill>
            </a:endParaRPr>
          </a:p>
        </p:txBody>
      </p:sp>
      <p:sp>
        <p:nvSpPr>
          <p:cNvPr id="24" name="Google Shape;24;p4"/>
          <p:cNvSpPr txBox="1">
            <a:spLocks noGrp="1"/>
          </p:cNvSpPr>
          <p:nvPr>
            <p:ph type="sldNum" idx="12"/>
          </p:nvPr>
        </p:nvSpPr>
        <p:spPr>
          <a:xfrm>
            <a:off x="5455467" y="6290133"/>
            <a:ext cx="1281200" cy="568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25" name="Google Shape;25;p4"/>
          <p:cNvSpPr txBox="1"/>
          <p:nvPr/>
        </p:nvSpPr>
        <p:spPr>
          <a:xfrm>
            <a:off x="4791200" y="5200475"/>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chemeClr val="accent4"/>
                </a:solidFill>
              </a:rPr>
              <a:t>”</a:t>
            </a:r>
            <a:endParaRPr sz="12800">
              <a:solidFill>
                <a:schemeClr val="accent4"/>
              </a:solidFill>
            </a:endParaRPr>
          </a:p>
        </p:txBody>
      </p:sp>
    </p:spTree>
    <p:extLst>
      <p:ext uri="{BB962C8B-B14F-4D97-AF65-F5344CB8AC3E}">
        <p14:creationId xmlns:p14="http://schemas.microsoft.com/office/powerpoint/2010/main" val="47052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6"/>
          <p:cNvSpPr/>
          <p:nvPr/>
        </p:nvSpPr>
        <p:spPr>
          <a:xfrm rot="5400000">
            <a:off x="218533" y="771700"/>
            <a:ext cx="844400" cy="1281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4" name="Google Shape;34;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6"/>
          <p:cNvSpPr txBox="1">
            <a:spLocks noGrp="1"/>
          </p:cNvSpPr>
          <p:nvPr>
            <p:ph type="title"/>
          </p:nvPr>
        </p:nvSpPr>
        <p:spPr>
          <a:xfrm>
            <a:off x="1392633" y="990100"/>
            <a:ext cx="9610000" cy="84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392467" y="1957833"/>
            <a:ext cx="4490000" cy="386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37" name="Google Shape;37;p6"/>
          <p:cNvSpPr txBox="1">
            <a:spLocks noGrp="1"/>
          </p:cNvSpPr>
          <p:nvPr>
            <p:ph type="body" idx="2"/>
          </p:nvPr>
        </p:nvSpPr>
        <p:spPr>
          <a:xfrm>
            <a:off x="6512553" y="1957833"/>
            <a:ext cx="4490000" cy="386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38" name="Google Shape;38;p6"/>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019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40" name="Google Shape;40;p7"/>
          <p:cNvSpPr/>
          <p:nvPr/>
        </p:nvSpPr>
        <p:spPr>
          <a:xfrm rot="5400000">
            <a:off x="218533" y="771700"/>
            <a:ext cx="844400" cy="1281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1" name="Google Shape;41;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7"/>
          <p:cNvSpPr txBox="1">
            <a:spLocks noGrp="1"/>
          </p:cNvSpPr>
          <p:nvPr>
            <p:ph type="title"/>
          </p:nvPr>
        </p:nvSpPr>
        <p:spPr>
          <a:xfrm>
            <a:off x="1392633" y="990100"/>
            <a:ext cx="9610000" cy="84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1392595" y="1957833"/>
            <a:ext cx="2993600" cy="401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4" name="Google Shape;44;p7"/>
          <p:cNvSpPr txBox="1">
            <a:spLocks noGrp="1"/>
          </p:cNvSpPr>
          <p:nvPr>
            <p:ph type="body" idx="2"/>
          </p:nvPr>
        </p:nvSpPr>
        <p:spPr>
          <a:xfrm>
            <a:off x="4700796" y="1957833"/>
            <a:ext cx="2993600" cy="401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5" name="Google Shape;45;p7"/>
          <p:cNvSpPr txBox="1">
            <a:spLocks noGrp="1"/>
          </p:cNvSpPr>
          <p:nvPr>
            <p:ph type="body" idx="3"/>
          </p:nvPr>
        </p:nvSpPr>
        <p:spPr>
          <a:xfrm>
            <a:off x="8008997" y="1957833"/>
            <a:ext cx="2993600" cy="401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6" name="Google Shape;46;p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586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p:nvPr/>
        </p:nvSpPr>
        <p:spPr>
          <a:xfrm rot="5400000">
            <a:off x="218533" y="771700"/>
            <a:ext cx="844400" cy="1281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8"/>
          <p:cNvSpPr txBox="1">
            <a:spLocks noGrp="1"/>
          </p:cNvSpPr>
          <p:nvPr>
            <p:ph type="title"/>
          </p:nvPr>
        </p:nvSpPr>
        <p:spPr>
          <a:xfrm>
            <a:off x="1392633" y="990100"/>
            <a:ext cx="9610000" cy="84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1" name="Google Shape;51;p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993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9"/>
          <p:cNvSpPr/>
          <p:nvPr/>
        </p:nvSpPr>
        <p:spPr>
          <a:xfrm>
            <a:off x="5673800" y="5576867"/>
            <a:ext cx="844400" cy="1281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4" name="Google Shape;54;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5" name="Google Shape;55;p9"/>
          <p:cNvSpPr txBox="1">
            <a:spLocks noGrp="1"/>
          </p:cNvSpPr>
          <p:nvPr>
            <p:ph type="body" idx="1"/>
          </p:nvPr>
        </p:nvSpPr>
        <p:spPr>
          <a:xfrm>
            <a:off x="1140400" y="5163867"/>
            <a:ext cx="9911200" cy="376400"/>
          </a:xfrm>
          <a:prstGeom prst="rect">
            <a:avLst/>
          </a:prstGeom>
        </p:spPr>
        <p:txBody>
          <a:bodyPr spcFirstLastPara="1" wrap="square" lIns="0" tIns="0" rIns="0" bIns="0" anchor="t" anchorCtr="0">
            <a:noAutofit/>
          </a:bodyPr>
          <a:lstStyle>
            <a:lvl1pPr marL="609585" lvl="0" indent="-304792" algn="ctr" rtl="0">
              <a:spcBef>
                <a:spcPts val="0"/>
              </a:spcBef>
              <a:spcAft>
                <a:spcPts val="1067"/>
              </a:spcAft>
              <a:buSzPts val="1600"/>
              <a:buNone/>
              <a:defRPr sz="2133"/>
            </a:lvl1pPr>
          </a:lstStyle>
          <a:p>
            <a:endParaRPr/>
          </a:p>
        </p:txBody>
      </p:sp>
      <p:sp>
        <p:nvSpPr>
          <p:cNvPr id="56" name="Google Shape;56;p9"/>
          <p:cNvSpPr txBox="1">
            <a:spLocks noGrp="1"/>
          </p:cNvSpPr>
          <p:nvPr>
            <p:ph type="sldNum" idx="12"/>
          </p:nvPr>
        </p:nvSpPr>
        <p:spPr>
          <a:xfrm>
            <a:off x="5673800" y="6290167"/>
            <a:ext cx="844400" cy="568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064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Light background" type="blank">
  <p:cSld name="Blank - Light background">
    <p:spTree>
      <p:nvGrpSpPr>
        <p:cNvPr id="1" name="Shape 57"/>
        <p:cNvGrpSpPr/>
        <p:nvPr/>
      </p:nvGrpSpPr>
      <p:grpSpPr>
        <a:xfrm>
          <a:off x="0" y="0"/>
          <a:ext cx="0" cy="0"/>
          <a:chOff x="0" y="0"/>
          <a:chExt cx="0" cy="0"/>
        </a:xfrm>
      </p:grpSpPr>
      <p:sp>
        <p:nvSpPr>
          <p:cNvPr id="58" name="Google Shape;58;p10"/>
          <p:cNvSpPr/>
          <p:nvPr/>
        </p:nvSpPr>
        <p:spPr>
          <a:xfrm rot="5400000">
            <a:off x="218533" y="2788400"/>
            <a:ext cx="844400" cy="12812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9" name="Google Shape;59;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10"/>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207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7F50-08EE-9AAC-C778-1F37D6563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80ACE-47CB-F9DD-949C-C8BBC9D2A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532C2-FCE3-473F-E11D-F371E580320C}"/>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7211F2DF-7546-403D-CE9C-A26871E27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522C9-D7F6-53D8-0E1B-915F9593CF70}"/>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42328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7F50-08EE-9AAC-C778-1F37D6563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80ACE-47CB-F9DD-949C-C8BBC9D2A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532C2-FCE3-473F-E11D-F371E580320C}"/>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7211F2DF-7546-403D-CE9C-A26871E27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522C9-D7F6-53D8-0E1B-915F9593CF70}"/>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102435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2D43-A6AC-62CE-0D74-AD606B5596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02DA1-0FB7-6C7C-0969-C2B88B9532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22278-2391-3B25-CB45-3EE9D8FAC847}"/>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43477BB2-B2DD-5AB9-8DBE-CEDF9FBF8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9350D-225B-E28A-D68E-E8C62695F1F2}"/>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367369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8688-C38D-C21F-1768-C5081DB86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19BF4-FAA2-5774-607D-1736F9BA1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C17B45-9EBD-05EF-3C3E-2EE83EB54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55CC5-A52F-5491-1D90-CAAF4BE55638}"/>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6" name="Footer Placeholder 5">
            <a:extLst>
              <a:ext uri="{FF2B5EF4-FFF2-40B4-BE49-F238E27FC236}">
                <a16:creationId xmlns:a16="http://schemas.microsoft.com/office/drawing/2014/main" id="{3F626D10-AEB6-C43B-10FF-BA14D10A9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5B58A-5BEF-9B4B-F4D2-579A0F194649}"/>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388915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B391-6213-3BD4-BB78-1AF0A058A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4F2DC4-5F88-C717-7423-4705B076A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D7A82-DAC9-7310-5E69-965A1A3F7C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071E7-067C-868B-73D0-07580473B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43697-B868-843A-0BA2-E371BC68A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CF06EB-E7CA-DD30-5C54-56F71D001CF0}"/>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8" name="Footer Placeholder 7">
            <a:extLst>
              <a:ext uri="{FF2B5EF4-FFF2-40B4-BE49-F238E27FC236}">
                <a16:creationId xmlns:a16="http://schemas.microsoft.com/office/drawing/2014/main" id="{8606A02C-87E3-CE84-74B2-B63B89226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838E4B-F10B-555E-03C0-0E34056A2657}"/>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130136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0B17-41D6-5D25-FE61-221AF4DC8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1D7DD6-E7F5-57EC-233C-09E9EE93D31F}"/>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4" name="Footer Placeholder 3">
            <a:extLst>
              <a:ext uri="{FF2B5EF4-FFF2-40B4-BE49-F238E27FC236}">
                <a16:creationId xmlns:a16="http://schemas.microsoft.com/office/drawing/2014/main" id="{82BCB86F-7BB4-C094-DEB2-C92EA6E4D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D86D4-C8E0-8755-C806-FE183B6415D5}"/>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419081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B0FC9-01DC-07A4-0F2A-542FE5D57176}"/>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3" name="Footer Placeholder 2">
            <a:extLst>
              <a:ext uri="{FF2B5EF4-FFF2-40B4-BE49-F238E27FC236}">
                <a16:creationId xmlns:a16="http://schemas.microsoft.com/office/drawing/2014/main" id="{68E9A103-3B54-2007-8C0E-B9E5E6703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9F6989-5A3F-7914-C6C2-9F58A3923FBA}"/>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26683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856E-BB55-68EB-1BBF-E136D7693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A0E4A-52DF-3190-B527-6C7218BB3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53C210-BEA1-7E1E-5C01-CACCA2217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F9064-2352-F966-204E-0B86EF177B31}"/>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6" name="Footer Placeholder 5">
            <a:extLst>
              <a:ext uri="{FF2B5EF4-FFF2-40B4-BE49-F238E27FC236}">
                <a16:creationId xmlns:a16="http://schemas.microsoft.com/office/drawing/2014/main" id="{C0E9BE4E-62E6-3E11-DFC6-7C2681E46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700BB-B9A2-4F54-DB97-1E61E9C880D0}"/>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14866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FA26-E1AE-BACC-D19E-DAD9918A8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A6774E-2DBB-E01D-DC7D-15013742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F3F088-6C4B-6CC1-745F-D234F6D04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35A07-3818-0B05-EC64-21337547DF55}"/>
              </a:ext>
            </a:extLst>
          </p:cNvPr>
          <p:cNvSpPr>
            <a:spLocks noGrp="1"/>
          </p:cNvSpPr>
          <p:nvPr>
            <p:ph type="dt" sz="half" idx="10"/>
          </p:nvPr>
        </p:nvSpPr>
        <p:spPr/>
        <p:txBody>
          <a:bodyPr/>
          <a:lstStyle/>
          <a:p>
            <a:fld id="{D8031A5D-E1AB-E340-93F4-B67ED12AB72C}" type="datetimeFigureOut">
              <a:rPr lang="en-US" smtClean="0"/>
              <a:t>1/18/24</a:t>
            </a:fld>
            <a:endParaRPr lang="en-US"/>
          </a:p>
        </p:txBody>
      </p:sp>
      <p:sp>
        <p:nvSpPr>
          <p:cNvPr id="6" name="Footer Placeholder 5">
            <a:extLst>
              <a:ext uri="{FF2B5EF4-FFF2-40B4-BE49-F238E27FC236}">
                <a16:creationId xmlns:a16="http://schemas.microsoft.com/office/drawing/2014/main" id="{577B229E-12E5-C90C-8B1D-1C2E08C1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EBDFF-8B0D-FBCA-1207-6256D791A91A}"/>
              </a:ext>
            </a:extLst>
          </p:cNvPr>
          <p:cNvSpPr>
            <a:spLocks noGrp="1"/>
          </p:cNvSpPr>
          <p:nvPr>
            <p:ph type="sldNum" sz="quarter" idx="12"/>
          </p:nvPr>
        </p:nvSpPr>
        <p:spPr/>
        <p:txBody>
          <a:bodyPr/>
          <a:lstStyle/>
          <a:p>
            <a:fld id="{AC55E0A5-DF07-7B42-A524-F0DBEE3F10C6}" type="slidenum">
              <a:rPr lang="en-US" smtClean="0"/>
              <a:t>‹#›</a:t>
            </a:fld>
            <a:endParaRPr lang="en-US"/>
          </a:p>
        </p:txBody>
      </p:sp>
    </p:spTree>
    <p:extLst>
      <p:ext uri="{BB962C8B-B14F-4D97-AF65-F5344CB8AC3E}">
        <p14:creationId xmlns:p14="http://schemas.microsoft.com/office/powerpoint/2010/main" val="241744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0C6D5-8A17-ECF4-09C5-D4E3CA40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0CBB3-B3EE-4B80-78CA-511F48F45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8DCD6-1A2D-B4E8-231C-455F544ED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31A5D-E1AB-E340-93F4-B67ED12AB72C}" type="datetimeFigureOut">
              <a:rPr lang="en-US" smtClean="0"/>
              <a:t>1/18/24</a:t>
            </a:fld>
            <a:endParaRPr lang="en-US"/>
          </a:p>
        </p:txBody>
      </p:sp>
      <p:sp>
        <p:nvSpPr>
          <p:cNvPr id="5" name="Footer Placeholder 4">
            <a:extLst>
              <a:ext uri="{FF2B5EF4-FFF2-40B4-BE49-F238E27FC236}">
                <a16:creationId xmlns:a16="http://schemas.microsoft.com/office/drawing/2014/main" id="{90D6AB3F-1CFD-AA33-6E12-4B41D3A93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30F64-AF82-C582-C620-94E2C751F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5E0A5-DF07-7B42-A524-F0DBEE3F10C6}" type="slidenum">
              <a:rPr lang="en-US" smtClean="0"/>
              <a:t>‹#›</a:t>
            </a:fld>
            <a:endParaRPr lang="en-US"/>
          </a:p>
        </p:txBody>
      </p:sp>
    </p:spTree>
    <p:extLst>
      <p:ext uri="{BB962C8B-B14F-4D97-AF65-F5344CB8AC3E}">
        <p14:creationId xmlns:p14="http://schemas.microsoft.com/office/powerpoint/2010/main" val="333769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92633" y="990100"/>
            <a:ext cx="9610000" cy="844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1pPr>
            <a:lvl2pPr lvl="1"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2pPr>
            <a:lvl3pPr lvl="2"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3pPr>
            <a:lvl4pPr lvl="3"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4pPr>
            <a:lvl5pPr lvl="4"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5pPr>
            <a:lvl6pPr lvl="5"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6pPr>
            <a:lvl7pPr lvl="6"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7pPr>
            <a:lvl8pPr lvl="7"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8pPr>
            <a:lvl9pPr lvl="8"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1392633" y="1957833"/>
            <a:ext cx="9610000" cy="36768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lnSpc>
                <a:spcPct val="115000"/>
              </a:lnSpc>
              <a:spcBef>
                <a:spcPts val="800"/>
              </a:spcBef>
              <a:spcAft>
                <a:spcPts val="8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11493100" y="6173667"/>
            <a:ext cx="698800" cy="684400"/>
          </a:xfrm>
          <a:prstGeom prst="rect">
            <a:avLst/>
          </a:prstGeom>
          <a:noFill/>
          <a:ln>
            <a:noFill/>
          </a:ln>
        </p:spPr>
        <p:txBody>
          <a:bodyPr spcFirstLastPara="1" wrap="square" lIns="0" tIns="0" rIns="0" bIns="0" anchor="ctr" anchorCtr="0">
            <a:noAutofit/>
          </a:bodyPr>
          <a:lstStyle>
            <a:lvl1pPr lvl="0" algn="ctr" rtl="0">
              <a:buNone/>
              <a:defRPr sz="1733" b="1">
                <a:solidFill>
                  <a:schemeClr val="dk2"/>
                </a:solidFill>
                <a:latin typeface="Red Hat Display"/>
                <a:ea typeface="Red Hat Display"/>
                <a:cs typeface="Red Hat Display"/>
                <a:sym typeface="Red Hat Display"/>
              </a:defRPr>
            </a:lvl1pPr>
            <a:lvl2pPr lvl="1" algn="ctr" rtl="0">
              <a:buNone/>
              <a:defRPr sz="1733" b="1">
                <a:solidFill>
                  <a:schemeClr val="dk2"/>
                </a:solidFill>
                <a:latin typeface="Red Hat Display"/>
                <a:ea typeface="Red Hat Display"/>
                <a:cs typeface="Red Hat Display"/>
                <a:sym typeface="Red Hat Display"/>
              </a:defRPr>
            </a:lvl2pPr>
            <a:lvl3pPr lvl="2" algn="ctr" rtl="0">
              <a:buNone/>
              <a:defRPr sz="1733" b="1">
                <a:solidFill>
                  <a:schemeClr val="dk2"/>
                </a:solidFill>
                <a:latin typeface="Red Hat Display"/>
                <a:ea typeface="Red Hat Display"/>
                <a:cs typeface="Red Hat Display"/>
                <a:sym typeface="Red Hat Display"/>
              </a:defRPr>
            </a:lvl3pPr>
            <a:lvl4pPr lvl="3" algn="ctr" rtl="0">
              <a:buNone/>
              <a:defRPr sz="1733" b="1">
                <a:solidFill>
                  <a:schemeClr val="dk2"/>
                </a:solidFill>
                <a:latin typeface="Red Hat Display"/>
                <a:ea typeface="Red Hat Display"/>
                <a:cs typeface="Red Hat Display"/>
                <a:sym typeface="Red Hat Display"/>
              </a:defRPr>
            </a:lvl4pPr>
            <a:lvl5pPr lvl="4" algn="ctr" rtl="0">
              <a:buNone/>
              <a:defRPr sz="1733" b="1">
                <a:solidFill>
                  <a:schemeClr val="dk2"/>
                </a:solidFill>
                <a:latin typeface="Red Hat Display"/>
                <a:ea typeface="Red Hat Display"/>
                <a:cs typeface="Red Hat Display"/>
                <a:sym typeface="Red Hat Display"/>
              </a:defRPr>
            </a:lvl5pPr>
            <a:lvl6pPr lvl="5" algn="ctr" rtl="0">
              <a:buNone/>
              <a:defRPr sz="1733" b="1">
                <a:solidFill>
                  <a:schemeClr val="dk2"/>
                </a:solidFill>
                <a:latin typeface="Red Hat Display"/>
                <a:ea typeface="Red Hat Display"/>
                <a:cs typeface="Red Hat Display"/>
                <a:sym typeface="Red Hat Display"/>
              </a:defRPr>
            </a:lvl6pPr>
            <a:lvl7pPr lvl="6" algn="ctr" rtl="0">
              <a:buNone/>
              <a:defRPr sz="1733" b="1">
                <a:solidFill>
                  <a:schemeClr val="dk2"/>
                </a:solidFill>
                <a:latin typeface="Red Hat Display"/>
                <a:ea typeface="Red Hat Display"/>
                <a:cs typeface="Red Hat Display"/>
                <a:sym typeface="Red Hat Display"/>
              </a:defRPr>
            </a:lvl7pPr>
            <a:lvl8pPr lvl="7" algn="ctr" rtl="0">
              <a:buNone/>
              <a:defRPr sz="1733" b="1">
                <a:solidFill>
                  <a:schemeClr val="dk2"/>
                </a:solidFill>
                <a:latin typeface="Red Hat Display"/>
                <a:ea typeface="Red Hat Display"/>
                <a:cs typeface="Red Hat Display"/>
                <a:sym typeface="Red Hat Display"/>
              </a:defRPr>
            </a:lvl8pPr>
            <a:lvl9pPr lvl="8" algn="ctr" rtl="0">
              <a:buNone/>
              <a:defRPr sz="1733" b="1">
                <a:solidFill>
                  <a:schemeClr val="dk2"/>
                </a:solidFill>
                <a:latin typeface="Red Hat Display"/>
                <a:ea typeface="Red Hat Display"/>
                <a:cs typeface="Red Hat Display"/>
                <a:sym typeface="Red Hat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9792090"/>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 id="214748367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hyperlink" Target="http://www.kiafelderwilliamsportfoli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hyperlink" Target="https://gmuedu-my.sharepoint.com/:b:/g/personal/kwilli91_gmu_edu/Efq6EINtht5Hgn-A5LUfVKMBQrWKc6-DqCdb7mYhFj53dg?e=A5wmY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7qewPOYsD06ouLRZlzcLq4F3jFXodysym24Ot3xLzSg/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hyperlink" Target="https://gmuedu-my.sharepoint.com/:w:/g/personal/jbanks21_gmu_edu/ETRiiKUg_lBLssKoLTWr-rMBCfC-J6AXj4V0j-EaXZWCwA?e=AzaxaL" TargetMode="External"/><Relationship Id="rId4" Type="http://schemas.openxmlformats.org/officeDocument/2006/relationships/hyperlink" Target="https://docs.google.com/document/d/1Dly_PMZ3oedyDCbRXF7l7uM_sbdLK5_xlpO0gA6vvpk/edit?usp=shar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gmuedu-my.sharepoint.com/:v:/g/personal/kwilli91_gmu_edu/EVWt8IEsr1xOvZ-bv5UBKBQBuwkv-z932p3o2Xm0d7Snfg?nav=eyJyZWZlcnJhbEluZm8iOnsicmVmZXJyYWxBcHAiOiJTdHJlYW1XZWJBcHAiLCJyZWZlcnJhbFZpZXciOiJTaGFyZURpYWxvZy1MaW5rIiwicmVmZXJyYWxBcHBQbGF0Zm9ybSI6IldlYiIsInJlZmVycmFsTW9kZSI6InZpZXcifX0%3D&amp;e=pVb2l7" TargetMode="External"/><Relationship Id="rId7" Type="http://schemas.openxmlformats.org/officeDocument/2006/relationships/hyperlink" Target="https://gmuedu-my.sharepoint.com/:p:/g/personal/kwilli91_gmu_edu/EeCau-ecN81HoLZ3DHPFMRcBlHNh1Y-2TV3qcYwNWz4GOA?e=SwJFhh"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hyperlink" Target="https://gmuedu-my.sharepoint.com/:p:/g/personal/kwilli91_gmu_edu/EWmqcItt1rdMmSn1k9xqN34BaQoNcq_bKGO-GuqXqcEpBw?e=IQFaES" TargetMode="External"/><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42.png"/><Relationship Id="rId5" Type="http://schemas.microsoft.com/office/2007/relationships/hdphoto" Target="../media/hdphoto5.wdp"/><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C7B6F-B27C-E8B5-1DA4-84B025264D3F}"/>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47A10F-E570-B13D-AE58-B8C7296911E2}"/>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pic>
        <p:nvPicPr>
          <p:cNvPr id="5" name="Picture 4">
            <a:extLst>
              <a:ext uri="{FF2B5EF4-FFF2-40B4-BE49-F238E27FC236}">
                <a16:creationId xmlns:a16="http://schemas.microsoft.com/office/drawing/2014/main" id="{9D2A2540-4F5B-CBF7-8C63-3B009DDF589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Lst>
          </a:blip>
          <a:stretch>
            <a:fillRect/>
          </a:stretch>
        </p:blipFill>
        <p:spPr>
          <a:xfrm>
            <a:off x="7233558" y="53772"/>
            <a:ext cx="4867004" cy="6808487"/>
          </a:xfrm>
          <a:prstGeom prst="rect">
            <a:avLst/>
          </a:prstGeom>
        </p:spPr>
      </p:pic>
      <p:pic>
        <p:nvPicPr>
          <p:cNvPr id="3074" name="Picture 2" descr="George Mason University">
            <a:extLst>
              <a:ext uri="{FF2B5EF4-FFF2-40B4-BE49-F238E27FC236}">
                <a16:creationId xmlns:a16="http://schemas.microsoft.com/office/drawing/2014/main" id="{E26232D5-5265-F751-9CA1-10AD73B01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30741">
            <a:off x="9244056" y="3953579"/>
            <a:ext cx="509265" cy="37179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F33F3815-33C9-2BCB-67CA-1F40B003F6B8}"/>
              </a:ext>
            </a:extLst>
          </p:cNvPr>
          <p:cNvSpPr/>
          <p:nvPr/>
        </p:nvSpPr>
        <p:spPr>
          <a:xfrm>
            <a:off x="7233558" y="3298371"/>
            <a:ext cx="995202" cy="10334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63F43E9-BBAD-A8BB-AF4A-ABC9BE4E7DF6}"/>
              </a:ext>
            </a:extLst>
          </p:cNvPr>
          <p:cNvSpPr/>
          <p:nvPr/>
        </p:nvSpPr>
        <p:spPr>
          <a:xfrm>
            <a:off x="11014415" y="2030951"/>
            <a:ext cx="1086147" cy="1075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57E679-9658-2F15-2B34-C2746ED2AB22}"/>
              </a:ext>
            </a:extLst>
          </p:cNvPr>
          <p:cNvSpPr/>
          <p:nvPr/>
        </p:nvSpPr>
        <p:spPr>
          <a:xfrm>
            <a:off x="10880272" y="5103308"/>
            <a:ext cx="624840" cy="592687"/>
          </a:xfrm>
          <a:prstGeom prst="ellipse">
            <a:avLst/>
          </a:prstGeom>
          <a:solidFill>
            <a:srgbClr val="FFC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A3AA64-8E99-97AE-9846-F6219E9F6A63}"/>
              </a:ext>
            </a:extLst>
          </p:cNvPr>
          <p:cNvSpPr/>
          <p:nvPr/>
        </p:nvSpPr>
        <p:spPr>
          <a:xfrm>
            <a:off x="7573441" y="4643890"/>
            <a:ext cx="335278" cy="335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305009-51FB-2AA0-C070-5E0D11E6BAB1}"/>
              </a:ext>
            </a:extLst>
          </p:cNvPr>
          <p:cNvSpPr/>
          <p:nvPr/>
        </p:nvSpPr>
        <p:spPr>
          <a:xfrm>
            <a:off x="11557488" y="1708508"/>
            <a:ext cx="274319" cy="259079"/>
          </a:xfrm>
          <a:prstGeom prst="ellipse">
            <a:avLst/>
          </a:prstGeom>
          <a:solidFill>
            <a:srgbClr val="FFC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0530361-1A0C-79B8-0ECF-9D76840A31A6}"/>
              </a:ext>
            </a:extLst>
          </p:cNvPr>
          <p:cNvSpPr/>
          <p:nvPr/>
        </p:nvSpPr>
        <p:spPr>
          <a:xfrm>
            <a:off x="8272227" y="4329404"/>
            <a:ext cx="238077" cy="283841"/>
          </a:xfrm>
          <a:prstGeom prst="ellipse">
            <a:avLst/>
          </a:prstGeom>
          <a:solidFill>
            <a:srgbClr val="FFC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n By Pls No On Band - Delta Sigma Theta Transparent - Free ...">
            <a:extLst>
              <a:ext uri="{FF2B5EF4-FFF2-40B4-BE49-F238E27FC236}">
                <a16:creationId xmlns:a16="http://schemas.microsoft.com/office/drawing/2014/main" id="{3D77CE5B-B015-2A8F-8841-3A088A007BA9}"/>
              </a:ext>
            </a:extLst>
          </p:cNvPr>
          <p:cNvPicPr>
            <a:picLocks noChangeAspect="1" noChangeArrowheads="1"/>
          </p:cNvPicPr>
          <p:nvPr/>
        </p:nvPicPr>
        <p:blipFill>
          <a:blip r:embed="rId7">
            <a:clrChange>
              <a:clrFrom>
                <a:srgbClr val="848484"/>
              </a:clrFrom>
              <a:clrTo>
                <a:srgbClr val="848484">
                  <a:alpha val="0"/>
                </a:srgbClr>
              </a:clrTo>
            </a:clrChang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888781" y="3706933"/>
            <a:ext cx="178992" cy="75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4265BC-E50C-5D56-6514-FAB0429F1761}"/>
              </a:ext>
            </a:extLst>
          </p:cNvPr>
          <p:cNvSpPr txBox="1"/>
          <p:nvPr/>
        </p:nvSpPr>
        <p:spPr>
          <a:xfrm>
            <a:off x="190502" y="1084988"/>
            <a:ext cx="7261860" cy="5155257"/>
          </a:xfrm>
          <a:prstGeom prst="rect">
            <a:avLst/>
          </a:prstGeom>
          <a:noFill/>
          <a:ln>
            <a:noFill/>
          </a:ln>
        </p:spPr>
        <p:txBody>
          <a:bodyPr wrap="square" rtlCol="0">
            <a:spAutoFit/>
          </a:bodyPr>
          <a:lstStyle/>
          <a:p>
            <a:pPr algn="ctr"/>
            <a:r>
              <a:rPr lang="en-US" sz="9000" dirty="0">
                <a:solidFill>
                  <a:schemeClr val="bg1"/>
                </a:solidFill>
                <a:latin typeface="Century Gothic" panose="020B0502020202020204" pitchFamily="34" charset="0"/>
              </a:rPr>
              <a:t>Portfolio III</a:t>
            </a:r>
          </a:p>
          <a:p>
            <a:pPr algn="ctr"/>
            <a:endParaRPr lang="en-US" sz="3000" dirty="0">
              <a:solidFill>
                <a:schemeClr val="bg1"/>
              </a:solidFill>
              <a:latin typeface="Century Gothic" panose="020B0502020202020204" pitchFamily="34" charset="0"/>
            </a:endParaRPr>
          </a:p>
          <a:p>
            <a:pPr algn="ctr">
              <a:spcBef>
                <a:spcPts val="600"/>
              </a:spcBef>
              <a:spcAft>
                <a:spcPts val="600"/>
              </a:spcAft>
            </a:pPr>
            <a:r>
              <a:rPr lang="en-US" sz="2400" b="1" dirty="0">
                <a:solidFill>
                  <a:schemeClr val="bg1"/>
                </a:solidFill>
                <a:latin typeface="Century Gothic" panose="020B0502020202020204" pitchFamily="34" charset="0"/>
              </a:rPr>
              <a:t>Kia R. Felder Williams</a:t>
            </a:r>
          </a:p>
          <a:p>
            <a:pPr algn="ctr">
              <a:spcBef>
                <a:spcPts val="600"/>
              </a:spcBef>
              <a:spcAft>
                <a:spcPts val="600"/>
              </a:spcAft>
            </a:pPr>
            <a:r>
              <a:rPr lang="en-US" sz="1500" dirty="0">
                <a:solidFill>
                  <a:schemeClr val="bg1"/>
                </a:solidFill>
                <a:latin typeface="Century Gothic" panose="020B0502020202020204" pitchFamily="34" charset="0"/>
                <a:cs typeface="Times New Roman" panose="02020603050405020304" pitchFamily="18" charset="0"/>
              </a:rPr>
              <a:t>Special Education/Qualitative Research Methods</a:t>
            </a:r>
          </a:p>
          <a:p>
            <a:pPr algn="ctr">
              <a:spcBef>
                <a:spcPts val="600"/>
              </a:spcBef>
              <a:spcAft>
                <a:spcPts val="600"/>
              </a:spcAft>
            </a:pPr>
            <a:endParaRPr lang="en-US" sz="1500" dirty="0">
              <a:solidFill>
                <a:schemeClr val="bg1"/>
              </a:solidFill>
              <a:latin typeface="Century Gothic" panose="020B0502020202020204" pitchFamily="34" charset="0"/>
              <a:cs typeface="Times New Roman" panose="02020603050405020304" pitchFamily="18" charset="0"/>
            </a:endParaRPr>
          </a:p>
          <a:p>
            <a:pPr algn="ctr">
              <a:spcBef>
                <a:spcPts val="600"/>
              </a:spcBef>
              <a:spcAft>
                <a:spcPts val="600"/>
              </a:spcAft>
            </a:pPr>
            <a:r>
              <a:rPr lang="en-US" i="1" dirty="0" err="1">
                <a:solidFill>
                  <a:schemeClr val="bg1"/>
                </a:solidFill>
                <a:cs typeface="Times New Roman" panose="02020603050405020304" pitchFamily="18" charset="0"/>
                <a:hlinkClick r:id="rId9">
                  <a:extLst>
                    <a:ext uri="{A12FA001-AC4F-418D-AE19-62706E023703}">
                      <ahyp:hlinkClr xmlns:ahyp="http://schemas.microsoft.com/office/drawing/2018/hyperlinkcolor" val="tx"/>
                    </a:ext>
                  </a:extLst>
                </a:hlinkClick>
              </a:rPr>
              <a:t>www.KiaFelderWilliamsPortfolio.com</a:t>
            </a:r>
            <a:endParaRPr lang="en-US" i="1" dirty="0">
              <a:solidFill>
                <a:schemeClr val="bg1"/>
              </a:solidFill>
            </a:endParaRPr>
          </a:p>
          <a:p>
            <a:pPr algn="ctr"/>
            <a:endParaRPr lang="en-US" sz="3000" dirty="0">
              <a:solidFill>
                <a:schemeClr val="bg1"/>
              </a:solidFill>
              <a:latin typeface="Century Gothic" panose="020B0502020202020204" pitchFamily="34" charset="0"/>
            </a:endParaRPr>
          </a:p>
          <a:p>
            <a:pPr algn="ctr"/>
            <a:endParaRPr lang="en-US" sz="1000" dirty="0">
              <a:solidFill>
                <a:schemeClr val="bg1"/>
              </a:solidFill>
              <a:latin typeface="Century Gothic" panose="020B0502020202020204" pitchFamily="34" charset="0"/>
            </a:endParaRPr>
          </a:p>
          <a:p>
            <a:pPr algn="ctr"/>
            <a:r>
              <a:rPr lang="en-US" sz="3000" b="1" dirty="0">
                <a:solidFill>
                  <a:schemeClr val="bg1"/>
                </a:solidFill>
                <a:latin typeface="Century Gothic" panose="020B0502020202020204" pitchFamily="34" charset="0"/>
              </a:rPr>
              <a:t>January 18, 2024</a:t>
            </a:r>
          </a:p>
          <a:p>
            <a:pPr algn="ctr"/>
            <a:r>
              <a:rPr lang="en-US" sz="3000" b="1" dirty="0">
                <a:solidFill>
                  <a:schemeClr val="bg1"/>
                </a:solidFill>
                <a:latin typeface="Century Gothic" panose="020B0502020202020204" pitchFamily="34" charset="0"/>
              </a:rPr>
              <a:t>1:30 PM</a:t>
            </a:r>
            <a:endParaRPr lang="en-US" sz="9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0839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2000">
              <a:srgbClr val="00B050"/>
            </a:gs>
            <a:gs pos="62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1" name="Google Shape;77;p13">
            <a:extLst>
              <a:ext uri="{FF2B5EF4-FFF2-40B4-BE49-F238E27FC236}">
                <a16:creationId xmlns:a16="http://schemas.microsoft.com/office/drawing/2014/main" id="{814F9A2D-23F7-6B55-B226-D6B12098CBBB}"/>
              </a:ext>
            </a:extLst>
          </p:cNvPr>
          <p:cNvSpPr txBox="1"/>
          <p:nvPr/>
        </p:nvSpPr>
        <p:spPr>
          <a:xfrm>
            <a:off x="-519801" y="2337636"/>
            <a:ext cx="2477109" cy="2360431"/>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chemeClr val="bg1"/>
                </a:solidFill>
                <a:latin typeface="Century Gothic" panose="020B0502020202020204" pitchFamily="34" charset="0"/>
                <a:ea typeface="Red Hat Display"/>
                <a:cs typeface="Red Hat Display"/>
                <a:sym typeface="Red Hat Display"/>
              </a:rPr>
              <a:t>1</a:t>
            </a:r>
            <a:endParaRPr sz="12800" b="1" kern="0" dirty="0">
              <a:solidFill>
                <a:schemeClr val="bg1"/>
              </a:solidFill>
              <a:latin typeface="Century Gothic" panose="020B0502020202020204" pitchFamily="34" charset="0"/>
              <a:ea typeface="Red Hat Display"/>
              <a:cs typeface="Red Hat Display"/>
              <a:sym typeface="Red Hat Display"/>
            </a:endParaRPr>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30515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274535" y="4237366"/>
            <a:ext cx="2008243" cy="1325563"/>
          </a:xfrm>
        </p:spPr>
        <p:txBody>
          <a:bodyPr>
            <a:normAutofit/>
          </a:bodyPr>
          <a:lstStyle/>
          <a:p>
            <a:pPr algn="ctr"/>
            <a:r>
              <a:rPr lang="en-US" sz="2000" dirty="0">
                <a:solidFill>
                  <a:schemeClr val="bg1"/>
                </a:solidFill>
                <a:latin typeface="Century Gothic" panose="020B0502020202020204" pitchFamily="34" charset="0"/>
              </a:rPr>
              <a:t>Theory of </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Mind</a:t>
            </a:r>
          </a:p>
        </p:txBody>
      </p:sp>
      <p:pic>
        <p:nvPicPr>
          <p:cNvPr id="5" name="Content Placeholder 4">
            <a:extLst>
              <a:ext uri="{FF2B5EF4-FFF2-40B4-BE49-F238E27FC236}">
                <a16:creationId xmlns:a16="http://schemas.microsoft.com/office/drawing/2014/main" id="{9E739597-6ACD-009D-C802-5184935FCAF6}"/>
              </a:ext>
            </a:extLst>
          </p:cNvPr>
          <p:cNvPicPr>
            <a:picLocks noGrp="1" noChangeAspect="1"/>
          </p:cNvPicPr>
          <p:nvPr>
            <p:ph idx="1"/>
          </p:nvPr>
        </p:nvPicPr>
        <p:blipFill>
          <a:blip r:embed="rId3"/>
          <a:stretch>
            <a:fillRect/>
          </a:stretch>
        </p:blipFill>
        <p:spPr>
          <a:xfrm>
            <a:off x="-108283" y="-19251"/>
            <a:ext cx="12532332" cy="7070979"/>
          </a:xfrm>
        </p:spPr>
      </p:pic>
      <p:sp>
        <p:nvSpPr>
          <p:cNvPr id="13" name="TextBox 12">
            <a:extLst>
              <a:ext uri="{FF2B5EF4-FFF2-40B4-BE49-F238E27FC236}">
                <a16:creationId xmlns:a16="http://schemas.microsoft.com/office/drawing/2014/main" id="{DCFE7824-381A-58D4-6004-50133B250BF3}"/>
              </a:ext>
            </a:extLst>
          </p:cNvPr>
          <p:cNvSpPr txBox="1"/>
          <p:nvPr/>
        </p:nvSpPr>
        <p:spPr>
          <a:xfrm>
            <a:off x="994892" y="1449029"/>
            <a:ext cx="3173465" cy="1477328"/>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Disproportionate representation </a:t>
            </a: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of Black and Indigenous People of Color (BIPOC) in special education.</a:t>
            </a:r>
          </a:p>
        </p:txBody>
      </p:sp>
      <p:sp>
        <p:nvSpPr>
          <p:cNvPr id="14" name="TextBox 13">
            <a:extLst>
              <a:ext uri="{FF2B5EF4-FFF2-40B4-BE49-F238E27FC236}">
                <a16:creationId xmlns:a16="http://schemas.microsoft.com/office/drawing/2014/main" id="{CD3AAD52-1AE7-FBE8-1BEF-9CDCC2CCB2D4}"/>
              </a:ext>
            </a:extLst>
          </p:cNvPr>
          <p:cNvSpPr txBox="1"/>
          <p:nvPr/>
        </p:nvSpPr>
        <p:spPr>
          <a:xfrm>
            <a:off x="781103" y="4526785"/>
            <a:ext cx="2991648" cy="1200329"/>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Redefining </a:t>
            </a:r>
            <a:r>
              <a:rPr lang="en-US"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race and ability.</a:t>
            </a:r>
          </a:p>
          <a:p>
            <a:pPr algn="ct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(Decolonizing Disability) </a:t>
            </a:r>
          </a:p>
          <a:p>
            <a:pPr algn="ctr"/>
            <a:endPar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endParaRPr>
          </a:p>
        </p:txBody>
      </p:sp>
      <p:sp>
        <p:nvSpPr>
          <p:cNvPr id="15" name="TextBox 14">
            <a:extLst>
              <a:ext uri="{FF2B5EF4-FFF2-40B4-BE49-F238E27FC236}">
                <a16:creationId xmlns:a16="http://schemas.microsoft.com/office/drawing/2014/main" id="{5EBD9D18-BD99-45A8-C9EF-E99CB9378ACA}"/>
              </a:ext>
            </a:extLst>
          </p:cNvPr>
          <p:cNvSpPr txBox="1"/>
          <p:nvPr/>
        </p:nvSpPr>
        <p:spPr>
          <a:xfrm>
            <a:off x="8194010" y="4585387"/>
            <a:ext cx="3938879" cy="1477328"/>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Deconstructing the </a:t>
            </a:r>
            <a:r>
              <a:rPr lang="en-US"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perception of disability </a:t>
            </a: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in BIPOC communities (to include stigma and stereotypes) and its impact on care and treatment.</a:t>
            </a:r>
          </a:p>
        </p:txBody>
      </p:sp>
      <p:sp>
        <p:nvSpPr>
          <p:cNvPr id="16" name="TextBox 15">
            <a:extLst>
              <a:ext uri="{FF2B5EF4-FFF2-40B4-BE49-F238E27FC236}">
                <a16:creationId xmlns:a16="http://schemas.microsoft.com/office/drawing/2014/main" id="{6F04C3B0-4C66-3D49-63AC-8DDDC887CD99}"/>
              </a:ext>
            </a:extLst>
          </p:cNvPr>
          <p:cNvSpPr txBox="1"/>
          <p:nvPr/>
        </p:nvSpPr>
        <p:spPr>
          <a:xfrm>
            <a:off x="7435612" y="1615929"/>
            <a:ext cx="4468677" cy="1477328"/>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Cultural Humility &amp; </a:t>
            </a:r>
            <a:r>
              <a:rPr lang="en-US"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Cultural Responsiveness</a:t>
            </a: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 as disruptors to the overidentification and subsequent overrepresentation of black and brown children in </a:t>
            </a:r>
            <a:r>
              <a:rPr lang="en-US" dirty="0" err="1">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SpEd</a:t>
            </a: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a:t>
            </a:r>
          </a:p>
        </p:txBody>
      </p:sp>
      <p:sp>
        <p:nvSpPr>
          <p:cNvPr id="17" name="TextBox 16">
            <a:extLst>
              <a:ext uri="{FF2B5EF4-FFF2-40B4-BE49-F238E27FC236}">
                <a16:creationId xmlns:a16="http://schemas.microsoft.com/office/drawing/2014/main" id="{9F8ECFA4-CC13-F7DB-96A4-B6A7C5BB7749}"/>
              </a:ext>
            </a:extLst>
          </p:cNvPr>
          <p:cNvSpPr txBox="1"/>
          <p:nvPr/>
        </p:nvSpPr>
        <p:spPr>
          <a:xfrm>
            <a:off x="1190107" y="269187"/>
            <a:ext cx="10397398" cy="784830"/>
          </a:xfrm>
          <a:prstGeom prst="rect">
            <a:avLst/>
          </a:prstGeom>
          <a:noFill/>
        </p:spPr>
        <p:txBody>
          <a:bodyPr wrap="none" rtlCol="0">
            <a:spAutoFit/>
          </a:bodyPr>
          <a:lstStyle/>
          <a:p>
            <a:r>
              <a:rPr lang="en-US" sz="4500" dirty="0">
                <a:solidFill>
                  <a:schemeClr val="bg1"/>
                </a:solidFill>
                <a:latin typeface="Century Gothic" panose="020B0502020202020204" pitchFamily="34" charset="0"/>
              </a:rPr>
              <a:t>INTERSECTION OF RACE &amp; DIS/ABILITY</a:t>
            </a:r>
          </a:p>
        </p:txBody>
      </p:sp>
      <p:cxnSp>
        <p:nvCxnSpPr>
          <p:cNvPr id="19" name="Straight Connector 18">
            <a:extLst>
              <a:ext uri="{FF2B5EF4-FFF2-40B4-BE49-F238E27FC236}">
                <a16:creationId xmlns:a16="http://schemas.microsoft.com/office/drawing/2014/main" id="{1E06C5E6-6A34-594D-A326-9DDDDEDA853B}"/>
              </a:ext>
            </a:extLst>
          </p:cNvPr>
          <p:cNvCxnSpPr>
            <a:cxnSpLocks/>
          </p:cNvCxnSpPr>
          <p:nvPr/>
        </p:nvCxnSpPr>
        <p:spPr>
          <a:xfrm flipH="1" flipV="1">
            <a:off x="3414987" y="3078480"/>
            <a:ext cx="1345919" cy="663724"/>
          </a:xfrm>
          <a:prstGeom prst="line">
            <a:avLst/>
          </a:prstGeom>
          <a:ln w="28575">
            <a:solidFill>
              <a:srgbClr val="D1189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E022C6-4534-8BBA-CD34-A572761CB14A}"/>
              </a:ext>
            </a:extLst>
          </p:cNvPr>
          <p:cNvCxnSpPr>
            <a:cxnSpLocks/>
          </p:cNvCxnSpPr>
          <p:nvPr/>
        </p:nvCxnSpPr>
        <p:spPr>
          <a:xfrm flipH="1">
            <a:off x="3414987" y="4261800"/>
            <a:ext cx="1691541" cy="75567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FFBEAE-1731-53A2-3848-99F46A21AD4A}"/>
              </a:ext>
            </a:extLst>
          </p:cNvPr>
          <p:cNvCxnSpPr>
            <a:cxnSpLocks/>
          </p:cNvCxnSpPr>
          <p:nvPr/>
        </p:nvCxnSpPr>
        <p:spPr>
          <a:xfrm>
            <a:off x="7096759" y="4457181"/>
            <a:ext cx="1271205" cy="33483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43133B-6C9A-6206-0978-94C2BB2497CE}"/>
              </a:ext>
            </a:extLst>
          </p:cNvPr>
          <p:cNvCxnSpPr>
            <a:cxnSpLocks/>
          </p:cNvCxnSpPr>
          <p:nvPr/>
        </p:nvCxnSpPr>
        <p:spPr>
          <a:xfrm flipV="1">
            <a:off x="6750611" y="2926357"/>
            <a:ext cx="904831" cy="70718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8A7FDCC-E2E8-366D-C31E-31D742DE6E75}"/>
              </a:ext>
            </a:extLst>
          </p:cNvPr>
          <p:cNvCxnSpPr>
            <a:cxnSpLocks/>
          </p:cNvCxnSpPr>
          <p:nvPr/>
        </p:nvCxnSpPr>
        <p:spPr>
          <a:xfrm flipH="1">
            <a:off x="4760906" y="4978194"/>
            <a:ext cx="900094" cy="124992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04EECA-F7B0-71C8-F34D-E59819BB4865}"/>
              </a:ext>
            </a:extLst>
          </p:cNvPr>
          <p:cNvSpPr txBox="1"/>
          <p:nvPr/>
        </p:nvSpPr>
        <p:spPr>
          <a:xfrm>
            <a:off x="2194969" y="6107991"/>
            <a:ext cx="2991648" cy="646331"/>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Teacher preparedness to implement </a:t>
            </a:r>
            <a:r>
              <a:rPr lang="en-US"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CRT</a:t>
            </a:r>
          </a:p>
        </p:txBody>
      </p:sp>
      <p:pic>
        <p:nvPicPr>
          <p:cNvPr id="4" name="Picture 3">
            <a:extLst>
              <a:ext uri="{FF2B5EF4-FFF2-40B4-BE49-F238E27FC236}">
                <a16:creationId xmlns:a16="http://schemas.microsoft.com/office/drawing/2014/main" id="{ED864E0D-1047-4F1A-DE6F-D6226A71C294}"/>
              </a:ext>
            </a:extLst>
          </p:cNvPr>
          <p:cNvPicPr>
            <a:picLocks noChangeAspect="1"/>
          </p:cNvPicPr>
          <p:nvPr/>
        </p:nvPicPr>
        <p:blipFill>
          <a:blip r:embed="rId4"/>
          <a:stretch>
            <a:fillRect/>
          </a:stretch>
        </p:blipFill>
        <p:spPr>
          <a:xfrm>
            <a:off x="4614465" y="499552"/>
            <a:ext cx="3213100" cy="6502400"/>
          </a:xfrm>
          <a:prstGeom prst="rect">
            <a:avLst/>
          </a:prstGeom>
        </p:spPr>
      </p:pic>
      <p:pic>
        <p:nvPicPr>
          <p:cNvPr id="3" name="Picture 2" descr="Pin By Pls No On Band - Delta Sigma Theta Transparent - Free ...">
            <a:extLst>
              <a:ext uri="{FF2B5EF4-FFF2-40B4-BE49-F238E27FC236}">
                <a16:creationId xmlns:a16="http://schemas.microsoft.com/office/drawing/2014/main" id="{70641503-2C62-F768-25C5-67509837A90E}"/>
              </a:ext>
            </a:extLst>
          </p:cNvPr>
          <p:cNvPicPr>
            <a:picLocks noChangeAspect="1" noChangeArrowheads="1"/>
          </p:cNvPicPr>
          <p:nvPr/>
        </p:nvPicPr>
        <p:blipFill>
          <a:blip r:embed="rId5">
            <a:clrChange>
              <a:clrFrom>
                <a:srgbClr val="848484"/>
              </a:clrFrom>
              <a:clrTo>
                <a:srgbClr val="848484">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388806" y="3977078"/>
            <a:ext cx="154760" cy="6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2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739597-6ACD-009D-C802-5184935FCAF6}"/>
              </a:ext>
            </a:extLst>
          </p:cNvPr>
          <p:cNvPicPr>
            <a:picLocks noGrp="1" noChangeAspect="1"/>
          </p:cNvPicPr>
          <p:nvPr>
            <p:ph idx="1"/>
          </p:nvPr>
        </p:nvPicPr>
        <p:blipFill>
          <a:blip r:embed="rId3"/>
          <a:stretch>
            <a:fillRect/>
          </a:stretch>
        </p:blipFill>
        <p:spPr>
          <a:xfrm>
            <a:off x="-108283" y="-19251"/>
            <a:ext cx="12532332" cy="7070979"/>
          </a:xfrm>
        </p:spPr>
      </p:pic>
      <p:pic>
        <p:nvPicPr>
          <p:cNvPr id="6" name="Google Shape;160;p19">
            <a:extLst>
              <a:ext uri="{FF2B5EF4-FFF2-40B4-BE49-F238E27FC236}">
                <a16:creationId xmlns:a16="http://schemas.microsoft.com/office/drawing/2014/main" id="{0DAA37D6-02ED-4E7E-370A-FFEBF53F3912}"/>
              </a:ext>
            </a:extLst>
          </p:cNvPr>
          <p:cNvPicPr preferRelativeResize="0"/>
          <p:nvPr/>
        </p:nvPicPr>
        <p:blipFill rotWithShape="1">
          <a:blip r:embed="rId4">
            <a:alphaModFix/>
          </a:blip>
          <a:srcRect/>
          <a:stretch/>
        </p:blipFill>
        <p:spPr>
          <a:xfrm>
            <a:off x="5174884" y="743341"/>
            <a:ext cx="2727966" cy="6262945"/>
          </a:xfrm>
          <a:prstGeom prst="rect">
            <a:avLst/>
          </a:prstGeom>
          <a:noFill/>
          <a:ln>
            <a:noFill/>
          </a:ln>
        </p:spPr>
      </p:pic>
      <p:sp>
        <p:nvSpPr>
          <p:cNvPr id="10" name="Rounded Rectangle 9">
            <a:extLst>
              <a:ext uri="{FF2B5EF4-FFF2-40B4-BE49-F238E27FC236}">
                <a16:creationId xmlns:a16="http://schemas.microsoft.com/office/drawing/2014/main" id="{755E7B06-33C7-78DC-1A25-7E98A8B7457C}"/>
              </a:ext>
            </a:extLst>
          </p:cNvPr>
          <p:cNvSpPr/>
          <p:nvPr/>
        </p:nvSpPr>
        <p:spPr>
          <a:xfrm>
            <a:off x="-299669" y="2913321"/>
            <a:ext cx="2256059" cy="1878698"/>
          </a:xfrm>
          <a:prstGeom prst="roundRect">
            <a:avLst/>
          </a:prstGeom>
          <a:solidFill>
            <a:schemeClr val="accent3">
              <a:lumMod val="60000"/>
              <a:lumOff val="40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61837" y="3234416"/>
            <a:ext cx="1774289" cy="1325563"/>
          </a:xfrm>
        </p:spPr>
        <p:txBody>
          <a:bodyPr>
            <a:noAutofit/>
          </a:bodyPr>
          <a:lstStyle/>
          <a:p>
            <a:pPr algn="ctr"/>
            <a:r>
              <a:rPr lang="en-US" sz="2400" dirty="0">
                <a:solidFill>
                  <a:srgbClr val="16220F"/>
                </a:solidFill>
                <a:latin typeface="Century Gothic" panose="020B0502020202020204" pitchFamily="34" charset="0"/>
              </a:rPr>
              <a:t>Streamlined</a:t>
            </a:r>
            <a:br>
              <a:rPr lang="en-US" sz="2400" dirty="0">
                <a:solidFill>
                  <a:srgbClr val="16220F"/>
                </a:solidFill>
                <a:latin typeface="Century Gothic" panose="020B0502020202020204" pitchFamily="34" charset="0"/>
              </a:rPr>
            </a:br>
            <a:r>
              <a:rPr lang="en-US" sz="2400" dirty="0">
                <a:solidFill>
                  <a:srgbClr val="16220F"/>
                </a:solidFill>
                <a:latin typeface="Century Gothic" panose="020B0502020202020204" pitchFamily="34" charset="0"/>
              </a:rPr>
              <a:t>Focus</a:t>
            </a:r>
            <a:br>
              <a:rPr lang="en-US" sz="2400" dirty="0">
                <a:solidFill>
                  <a:srgbClr val="16220F"/>
                </a:solidFill>
                <a:latin typeface="Century Gothic" panose="020B0502020202020204" pitchFamily="34" charset="0"/>
              </a:rPr>
            </a:br>
            <a:r>
              <a:rPr lang="en-US" sz="2400" dirty="0">
                <a:solidFill>
                  <a:srgbClr val="16220F"/>
                </a:solidFill>
                <a:latin typeface="Century Gothic" panose="020B0502020202020204" pitchFamily="34" charset="0"/>
              </a:rPr>
              <a:t>&amp;</a:t>
            </a:r>
            <a:br>
              <a:rPr lang="en-US" sz="2400" dirty="0">
                <a:solidFill>
                  <a:srgbClr val="16220F"/>
                </a:solidFill>
                <a:latin typeface="Century Gothic" panose="020B0502020202020204" pitchFamily="34" charset="0"/>
              </a:rPr>
            </a:br>
            <a:r>
              <a:rPr lang="en-US" sz="2400" dirty="0">
                <a:solidFill>
                  <a:srgbClr val="16220F"/>
                </a:solidFill>
                <a:latin typeface="Century Gothic" panose="020B0502020202020204" pitchFamily="34" charset="0"/>
              </a:rPr>
              <a:t>Research Interest</a:t>
            </a:r>
          </a:p>
        </p:txBody>
      </p:sp>
      <p:sp>
        <p:nvSpPr>
          <p:cNvPr id="15" name="TextBox 14">
            <a:extLst>
              <a:ext uri="{FF2B5EF4-FFF2-40B4-BE49-F238E27FC236}">
                <a16:creationId xmlns:a16="http://schemas.microsoft.com/office/drawing/2014/main" id="{5EBD9D18-BD99-45A8-C9EF-E99CB9378ACA}"/>
              </a:ext>
            </a:extLst>
          </p:cNvPr>
          <p:cNvSpPr txBox="1"/>
          <p:nvPr/>
        </p:nvSpPr>
        <p:spPr>
          <a:xfrm>
            <a:off x="8980714" y="2481997"/>
            <a:ext cx="2818259" cy="3477875"/>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Researching </a:t>
            </a:r>
            <a:r>
              <a:rPr lang="en-US" sz="2000"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Black caregivers</a:t>
            </a:r>
          </a:p>
          <a:p>
            <a:pPr algn="ctr"/>
            <a:r>
              <a:rPr lang="en-US" sz="2000" b="1"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perception</a:t>
            </a:r>
            <a:r>
              <a:rPr lang="en-US" sz="2000"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 of the symptoms of Autism (including behaviors, differing behaviors and stereotypy) and the impact on recommendations of related services and interventions. </a:t>
            </a:r>
          </a:p>
        </p:txBody>
      </p:sp>
      <p:sp>
        <p:nvSpPr>
          <p:cNvPr id="17" name="TextBox 16">
            <a:extLst>
              <a:ext uri="{FF2B5EF4-FFF2-40B4-BE49-F238E27FC236}">
                <a16:creationId xmlns:a16="http://schemas.microsoft.com/office/drawing/2014/main" id="{9F8ECFA4-CC13-F7DB-96A4-B6A7C5BB7749}"/>
              </a:ext>
            </a:extLst>
          </p:cNvPr>
          <p:cNvSpPr txBox="1"/>
          <p:nvPr/>
        </p:nvSpPr>
        <p:spPr>
          <a:xfrm>
            <a:off x="1190107" y="269187"/>
            <a:ext cx="10397398" cy="784830"/>
          </a:xfrm>
          <a:prstGeom prst="rect">
            <a:avLst/>
          </a:prstGeom>
          <a:noFill/>
        </p:spPr>
        <p:txBody>
          <a:bodyPr wrap="none" rtlCol="0">
            <a:spAutoFit/>
          </a:bodyPr>
          <a:lstStyle/>
          <a:p>
            <a:r>
              <a:rPr lang="en-US" sz="4500" dirty="0">
                <a:solidFill>
                  <a:schemeClr val="bg1"/>
                </a:solidFill>
                <a:latin typeface="Century Gothic" panose="020B0502020202020204" pitchFamily="34" charset="0"/>
              </a:rPr>
              <a:t>INTERSECTION OF RACE &amp; DIS/ABILITY</a:t>
            </a:r>
          </a:p>
        </p:txBody>
      </p:sp>
      <p:cxnSp>
        <p:nvCxnSpPr>
          <p:cNvPr id="23" name="Straight Connector 22">
            <a:extLst>
              <a:ext uri="{FF2B5EF4-FFF2-40B4-BE49-F238E27FC236}">
                <a16:creationId xmlns:a16="http://schemas.microsoft.com/office/drawing/2014/main" id="{0DFFBEAE-1731-53A2-3848-99F46A21AD4A}"/>
              </a:ext>
            </a:extLst>
          </p:cNvPr>
          <p:cNvCxnSpPr>
            <a:cxnSpLocks/>
          </p:cNvCxnSpPr>
          <p:nvPr/>
        </p:nvCxnSpPr>
        <p:spPr>
          <a:xfrm flipV="1">
            <a:off x="7021286" y="3429000"/>
            <a:ext cx="1959428" cy="1583871"/>
          </a:xfrm>
          <a:prstGeom prst="line">
            <a:avLst/>
          </a:prstGeom>
          <a:ln w="57150" cap="flat" cmpd="sng" algn="ctr">
            <a:solidFill>
              <a:schemeClr val="accent3"/>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 name="Picture 2" descr="Pin By Pls No On Band - Delta Sigma Theta Transparent - Free ...">
            <a:extLst>
              <a:ext uri="{FF2B5EF4-FFF2-40B4-BE49-F238E27FC236}">
                <a16:creationId xmlns:a16="http://schemas.microsoft.com/office/drawing/2014/main" id="{70641503-2C62-F768-25C5-67509837A90E}"/>
              </a:ext>
            </a:extLst>
          </p:cNvPr>
          <p:cNvPicPr>
            <a:picLocks noChangeAspect="1" noChangeArrowheads="1"/>
          </p:cNvPicPr>
          <p:nvPr/>
        </p:nvPicPr>
        <p:blipFill>
          <a:blip r:embed="rId5">
            <a:clrChange>
              <a:clrFrom>
                <a:srgbClr val="848484"/>
              </a:clrFrom>
              <a:clrTo>
                <a:srgbClr val="848484">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552096" y="3977078"/>
            <a:ext cx="154760" cy="6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4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2" name="Picture 11">
            <a:extLst>
              <a:ext uri="{FF2B5EF4-FFF2-40B4-BE49-F238E27FC236}">
                <a16:creationId xmlns:a16="http://schemas.microsoft.com/office/drawing/2014/main" id="{36C29735-46B3-0295-D620-B6199BAFDB28}"/>
              </a:ext>
            </a:extLst>
          </p:cNvPr>
          <p:cNvPicPr>
            <a:picLocks noChangeAspect="1"/>
          </p:cNvPicPr>
          <p:nvPr/>
        </p:nvPicPr>
        <p:blipFill rotWithShape="1">
          <a:blip r:embed="rId3"/>
          <a:srcRect t="70978" r="74566"/>
          <a:stretch/>
        </p:blipFill>
        <p:spPr>
          <a:xfrm>
            <a:off x="11152136" y="3703579"/>
            <a:ext cx="947222" cy="1444463"/>
          </a:xfrm>
          <a:prstGeom prst="rect">
            <a:avLst/>
          </a:prstGeom>
        </p:spPr>
      </p:pic>
      <p:sp>
        <p:nvSpPr>
          <p:cNvPr id="102" name="Google Shape;102;p15"/>
          <p:cNvSpPr txBox="1">
            <a:spLocks noGrp="1"/>
          </p:cNvSpPr>
          <p:nvPr>
            <p:ph type="title"/>
          </p:nvPr>
        </p:nvSpPr>
        <p:spPr>
          <a:xfrm>
            <a:off x="268291" y="-68577"/>
            <a:ext cx="9610000" cy="844400"/>
          </a:xfrm>
          <a:prstGeom prst="rect">
            <a:avLst/>
          </a:prstGeom>
        </p:spPr>
        <p:txBody>
          <a:bodyPr spcFirstLastPara="1" wrap="square" lIns="0" tIns="0" rIns="0" bIns="0" anchor="ctr" anchorCtr="0">
            <a:noAutofit/>
          </a:bodyPr>
          <a:lstStyle/>
          <a:p>
            <a:r>
              <a:rPr lang="en" dirty="0">
                <a:solidFill>
                  <a:schemeClr val="tx2">
                    <a:lumMod val="10000"/>
                  </a:schemeClr>
                </a:solidFill>
              </a:rPr>
              <a:t>Professional Update &amp; Reflections</a:t>
            </a:r>
            <a:endParaRPr dirty="0">
              <a:solidFill>
                <a:schemeClr val="tx2">
                  <a:lumMod val="10000"/>
                </a:schemeClr>
              </a:solidFill>
            </a:endParaRPr>
          </a:p>
        </p:txBody>
      </p:sp>
      <p:sp>
        <p:nvSpPr>
          <p:cNvPr id="103" name="Google Shape;103;p15"/>
          <p:cNvSpPr txBox="1">
            <a:spLocks noGrp="1"/>
          </p:cNvSpPr>
          <p:nvPr>
            <p:ph type="sldNum" idx="12"/>
          </p:nvPr>
        </p:nvSpPr>
        <p:spPr>
          <a:xfrm>
            <a:off x="10190396"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12</a:t>
            </a:fld>
            <a:endParaRPr kern="0" dirty="0">
              <a:solidFill>
                <a:srgbClr val="80828B"/>
              </a:solidFill>
            </a:endParaRPr>
          </a:p>
        </p:txBody>
      </p:sp>
      <p:pic>
        <p:nvPicPr>
          <p:cNvPr id="24" name="Picture 23">
            <a:extLst>
              <a:ext uri="{FF2B5EF4-FFF2-40B4-BE49-F238E27FC236}">
                <a16:creationId xmlns:a16="http://schemas.microsoft.com/office/drawing/2014/main" id="{E40C6189-7A9E-B51B-2E01-5FF96EEDC750}"/>
              </a:ext>
            </a:extLst>
          </p:cNvPr>
          <p:cNvPicPr>
            <a:picLocks noChangeAspect="1"/>
          </p:cNvPicPr>
          <p:nvPr/>
        </p:nvPicPr>
        <p:blipFill>
          <a:blip r:embed="rId4"/>
          <a:stretch>
            <a:fillRect/>
          </a:stretch>
        </p:blipFill>
        <p:spPr>
          <a:xfrm>
            <a:off x="9698180" y="276927"/>
            <a:ext cx="2041794" cy="6113442"/>
          </a:xfrm>
          <a:prstGeom prst="rect">
            <a:avLst/>
          </a:prstGeom>
        </p:spPr>
      </p:pic>
      <p:pic>
        <p:nvPicPr>
          <p:cNvPr id="25" name="Picture 24">
            <a:extLst>
              <a:ext uri="{FF2B5EF4-FFF2-40B4-BE49-F238E27FC236}">
                <a16:creationId xmlns:a16="http://schemas.microsoft.com/office/drawing/2014/main" id="{AA950429-A7E4-DC4F-F471-D70797EB0A3C}"/>
              </a:ext>
            </a:extLst>
          </p:cNvPr>
          <p:cNvPicPr>
            <a:picLocks noChangeAspect="1"/>
          </p:cNvPicPr>
          <p:nvPr/>
        </p:nvPicPr>
        <p:blipFill rotWithShape="1">
          <a:blip r:embed="rId3"/>
          <a:srcRect l="61141" t="59229" r="-1369"/>
          <a:stretch/>
        </p:blipFill>
        <p:spPr>
          <a:xfrm>
            <a:off x="10943785" y="4722109"/>
            <a:ext cx="1231616" cy="1668260"/>
          </a:xfrm>
          <a:prstGeom prst="rect">
            <a:avLst/>
          </a:prstGeom>
        </p:spPr>
      </p:pic>
      <p:graphicFrame>
        <p:nvGraphicFramePr>
          <p:cNvPr id="9" name="Diagram 8">
            <a:extLst>
              <a:ext uri="{FF2B5EF4-FFF2-40B4-BE49-F238E27FC236}">
                <a16:creationId xmlns:a16="http://schemas.microsoft.com/office/drawing/2014/main" id="{8684A4C8-09BD-22DE-4B9A-3EDECD3EA263}"/>
              </a:ext>
            </a:extLst>
          </p:cNvPr>
          <p:cNvGraphicFramePr/>
          <p:nvPr>
            <p:extLst>
              <p:ext uri="{D42A27DB-BD31-4B8C-83A1-F6EECF244321}">
                <p14:modId xmlns:p14="http://schemas.microsoft.com/office/powerpoint/2010/main" val="3562596653"/>
              </p:ext>
            </p:extLst>
          </p:nvPr>
        </p:nvGraphicFramePr>
        <p:xfrm>
          <a:off x="597689" y="775823"/>
          <a:ext cx="9610000" cy="51954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B84DCEDD-51FF-CB83-5C86-CBBA28A5C36E}"/>
              </a:ext>
            </a:extLst>
          </p:cNvPr>
          <p:cNvSpPr txBox="1"/>
          <p:nvPr/>
        </p:nvSpPr>
        <p:spPr>
          <a:xfrm>
            <a:off x="7579469" y="3755209"/>
            <a:ext cx="2298822" cy="1754326"/>
          </a:xfrm>
          <a:prstGeom prst="rect">
            <a:avLst/>
          </a:prstGeom>
          <a:noFill/>
        </p:spPr>
        <p:txBody>
          <a:bodyPr wrap="square">
            <a:spAutoFit/>
          </a:bodyPr>
          <a:lstStyle/>
          <a:p>
            <a:pPr lvl="0" algn="r">
              <a:lnSpc>
                <a:spcPct val="100000"/>
              </a:lnSpc>
              <a:spcAft>
                <a:spcPts val="0"/>
              </a:spcAft>
              <a:buNone/>
            </a:pPr>
            <a:r>
              <a:rPr lang="en-US" sz="1800" i="1" dirty="0">
                <a:latin typeface="Century Gothic" panose="020B0502020202020204" pitchFamily="34" charset="0"/>
                <a:ea typeface="LingWai TC Medium" panose="03050602040302020204" pitchFamily="66" charset="-120"/>
                <a:cs typeface="LingWai TC Medium" panose="03050602040302020204" pitchFamily="66" charset="-120"/>
              </a:rPr>
              <a:t>Preliminary</a:t>
            </a:r>
            <a:r>
              <a:rPr lang="en-US" sz="1800" dirty="0">
                <a:latin typeface="Century Gothic" panose="020B0502020202020204" pitchFamily="34" charset="0"/>
                <a:ea typeface="LingWai TC Medium" panose="03050602040302020204" pitchFamily="66" charset="-120"/>
                <a:cs typeface="LingWai TC Medium" panose="03050602040302020204" pitchFamily="66" charset="-120"/>
              </a:rPr>
              <a:t> Literature Review on Black caregiver perception and disability</a:t>
            </a:r>
          </a:p>
          <a:p>
            <a:pPr lvl="0" algn="r">
              <a:lnSpc>
                <a:spcPct val="100000"/>
              </a:lnSpc>
              <a:spcAft>
                <a:spcPts val="0"/>
              </a:spcAft>
              <a:buNone/>
            </a:pPr>
            <a:r>
              <a:rPr lang="en-US" sz="1800" dirty="0">
                <a:latin typeface="Century Gothic" panose="020B0502020202020204" pitchFamily="34" charset="0"/>
                <a:ea typeface="LingWai TC Medium" panose="03050602040302020204" pitchFamily="66" charset="-120"/>
                <a:cs typeface="LingWai TC Medium" panose="03050602040302020204" pitchFamily="66" charset="-120"/>
              </a:rPr>
              <a:t>(SLD, OHI, ASD)</a:t>
            </a:r>
          </a:p>
        </p:txBody>
      </p:sp>
      <p:sp>
        <p:nvSpPr>
          <p:cNvPr id="6" name="TextBox 5">
            <a:extLst>
              <a:ext uri="{FF2B5EF4-FFF2-40B4-BE49-F238E27FC236}">
                <a16:creationId xmlns:a16="http://schemas.microsoft.com/office/drawing/2014/main" id="{CF505C94-7725-EBFE-F67A-D52265FBD2A5}"/>
              </a:ext>
            </a:extLst>
          </p:cNvPr>
          <p:cNvSpPr txBox="1"/>
          <p:nvPr/>
        </p:nvSpPr>
        <p:spPr>
          <a:xfrm>
            <a:off x="1375711" y="3755209"/>
            <a:ext cx="2298822" cy="1508105"/>
          </a:xfrm>
          <a:prstGeom prst="rect">
            <a:avLst/>
          </a:prstGeom>
          <a:noFill/>
        </p:spPr>
        <p:txBody>
          <a:bodyPr wrap="square">
            <a:spAutoFit/>
          </a:bodyPr>
          <a:lstStyle/>
          <a:p>
            <a:pPr marL="130175" lvl="0" indent="-130175" algn="l">
              <a:spcBef>
                <a:spcPts val="600"/>
              </a:spcBef>
              <a:spcAft>
                <a:spcPts val="600"/>
              </a:spcAft>
              <a:buFont typeface="Arial" panose="020B0604020202020204" pitchFamily="34" charset="0"/>
              <a:buChar char="•"/>
            </a:pPr>
            <a:r>
              <a:rPr lang="en-US" dirty="0" err="1">
                <a:latin typeface="Century Gothic" panose="020B0502020202020204" pitchFamily="34" charset="0"/>
                <a:ea typeface="LingWai TC Medium" panose="03050602040302020204" pitchFamily="66" charset="-120"/>
                <a:cs typeface="LingWai TC Medium" panose="03050602040302020204" pitchFamily="66" charset="-120"/>
              </a:rPr>
              <a:t>QualRes</a:t>
            </a:r>
            <a:endParaRPr lang="en-US" dirty="0">
              <a:latin typeface="Century Gothic" panose="020B0502020202020204" pitchFamily="34" charset="0"/>
              <a:ea typeface="LingWai TC Medium" panose="03050602040302020204" pitchFamily="66" charset="-120"/>
              <a:cs typeface="LingWai TC Medium" panose="03050602040302020204" pitchFamily="66" charset="-120"/>
            </a:endParaRPr>
          </a:p>
          <a:p>
            <a:pPr marL="130175" lvl="0" indent="-130175" algn="l">
              <a:spcBef>
                <a:spcPts val="600"/>
              </a:spcBef>
              <a:spcAft>
                <a:spcPts val="600"/>
              </a:spcAft>
              <a:buFont typeface="Arial" panose="020B0604020202020204" pitchFamily="34" charset="0"/>
              <a:buChar char="•"/>
            </a:pPr>
            <a:r>
              <a:rPr lang="en-US" dirty="0" err="1">
                <a:latin typeface="Century Gothic" panose="020B0502020202020204" pitchFamily="34" charset="0"/>
                <a:ea typeface="LingWai TC Medium" panose="03050602040302020204" pitchFamily="66" charset="-120"/>
                <a:cs typeface="LingWai TC Medium" panose="03050602040302020204" pitchFamily="66" charset="-120"/>
              </a:rPr>
              <a:t>DisCrit</a:t>
            </a:r>
            <a:r>
              <a:rPr lang="en-US" dirty="0">
                <a:latin typeface="Century Gothic" panose="020B0502020202020204" pitchFamily="34" charset="0"/>
                <a:ea typeface="LingWai TC Medium" panose="03050602040302020204" pitchFamily="66" charset="-120"/>
                <a:cs typeface="LingWai TC Medium" panose="03050602040302020204" pitchFamily="66" charset="-120"/>
              </a:rPr>
              <a:t>    Framework</a:t>
            </a:r>
          </a:p>
          <a:p>
            <a:pPr marL="130175" lvl="0" indent="-130175" algn="l">
              <a:spcBef>
                <a:spcPts val="600"/>
              </a:spcBef>
              <a:spcAft>
                <a:spcPts val="600"/>
              </a:spcAft>
              <a:buFont typeface="Arial" panose="020B0604020202020204" pitchFamily="34" charset="0"/>
              <a:buChar char="•"/>
            </a:pPr>
            <a:r>
              <a:rPr lang="en-US" dirty="0">
                <a:latin typeface="Century Gothic" panose="020B0502020202020204" pitchFamily="34" charset="0"/>
                <a:ea typeface="LingWai TC Medium" panose="03050602040302020204" pitchFamily="66" charset="-120"/>
                <a:cs typeface="LingWai TC Medium" panose="03050602040302020204" pitchFamily="66" charset="-120"/>
              </a:rPr>
              <a:t>Narrative Inquiry</a:t>
            </a:r>
          </a:p>
        </p:txBody>
      </p:sp>
    </p:spTree>
    <p:extLst>
      <p:ext uri="{BB962C8B-B14F-4D97-AF65-F5344CB8AC3E}">
        <p14:creationId xmlns:p14="http://schemas.microsoft.com/office/powerpoint/2010/main" val="143699059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739597-6ACD-009D-C802-5184935FCAF6}"/>
              </a:ext>
            </a:extLst>
          </p:cNvPr>
          <p:cNvPicPr>
            <a:picLocks noGrp="1" noChangeAspect="1"/>
          </p:cNvPicPr>
          <p:nvPr>
            <p:ph idx="1"/>
          </p:nvPr>
        </p:nvPicPr>
        <p:blipFill>
          <a:blip r:embed="rId3"/>
          <a:stretch>
            <a:fillRect/>
          </a:stretch>
        </p:blipFill>
        <p:spPr>
          <a:xfrm>
            <a:off x="-108283" y="-106490"/>
            <a:ext cx="12532332" cy="7070979"/>
          </a:xfrm>
        </p:spPr>
      </p:pic>
      <p:sp>
        <p:nvSpPr>
          <p:cNvPr id="16" name="TextBox 15">
            <a:extLst>
              <a:ext uri="{FF2B5EF4-FFF2-40B4-BE49-F238E27FC236}">
                <a16:creationId xmlns:a16="http://schemas.microsoft.com/office/drawing/2014/main" id="{6F04C3B0-4C66-3D49-63AC-8DDDC887CD99}"/>
              </a:ext>
            </a:extLst>
          </p:cNvPr>
          <p:cNvSpPr txBox="1"/>
          <p:nvPr/>
        </p:nvSpPr>
        <p:spPr>
          <a:xfrm>
            <a:off x="7734299" y="509111"/>
            <a:ext cx="4292184" cy="292388"/>
          </a:xfrm>
          <a:prstGeom prst="rect">
            <a:avLst/>
          </a:prstGeom>
          <a:noFill/>
        </p:spPr>
        <p:txBody>
          <a:bodyPr wrap="square" rtlCol="0">
            <a:spAutoFit/>
          </a:bodyPr>
          <a:lstStyle/>
          <a:p>
            <a:pPr algn="r"/>
            <a:r>
              <a:rPr lang="en-US" sz="1300"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rPr>
              <a:t>ACADEMIC |PROFESSIONAL | RESEARCH GOALS</a:t>
            </a:r>
          </a:p>
        </p:txBody>
      </p:sp>
      <p:sp>
        <p:nvSpPr>
          <p:cNvPr id="17" name="TextBox 16">
            <a:extLst>
              <a:ext uri="{FF2B5EF4-FFF2-40B4-BE49-F238E27FC236}">
                <a16:creationId xmlns:a16="http://schemas.microsoft.com/office/drawing/2014/main" id="{9F8ECFA4-CC13-F7DB-96A4-B6A7C5BB7749}"/>
              </a:ext>
            </a:extLst>
          </p:cNvPr>
          <p:cNvSpPr txBox="1"/>
          <p:nvPr/>
        </p:nvSpPr>
        <p:spPr>
          <a:xfrm>
            <a:off x="-220251" y="116696"/>
            <a:ext cx="4822360" cy="784830"/>
          </a:xfrm>
          <a:prstGeom prst="rect">
            <a:avLst/>
          </a:prstGeom>
          <a:noFill/>
        </p:spPr>
        <p:txBody>
          <a:bodyPr wrap="square" rtlCol="0">
            <a:spAutoFit/>
          </a:bodyPr>
          <a:lstStyle/>
          <a:p>
            <a:pPr algn="ctr"/>
            <a:r>
              <a:rPr lang="en-US" sz="4500" dirty="0">
                <a:solidFill>
                  <a:schemeClr val="bg1"/>
                </a:solidFill>
                <a:latin typeface="Century Gothic" panose="020B0502020202020204" pitchFamily="34" charset="0"/>
              </a:rPr>
              <a:t>A.P.R. GOALS</a:t>
            </a:r>
          </a:p>
        </p:txBody>
      </p:sp>
      <p:sp>
        <p:nvSpPr>
          <p:cNvPr id="34" name="TextBox 33">
            <a:extLst>
              <a:ext uri="{FF2B5EF4-FFF2-40B4-BE49-F238E27FC236}">
                <a16:creationId xmlns:a16="http://schemas.microsoft.com/office/drawing/2014/main" id="{4B791360-D4F7-23AB-8347-74DFC6BC56AD}"/>
              </a:ext>
            </a:extLst>
          </p:cNvPr>
          <p:cNvSpPr txBox="1"/>
          <p:nvPr/>
        </p:nvSpPr>
        <p:spPr>
          <a:xfrm>
            <a:off x="2090057" y="1852734"/>
            <a:ext cx="8191223" cy="2894254"/>
          </a:xfrm>
          <a:prstGeom prst="rect">
            <a:avLst/>
          </a:prstGeom>
          <a:noFill/>
        </p:spPr>
        <p:txBody>
          <a:bodyPr wrap="square">
            <a:spAutoFit/>
          </a:bodyPr>
          <a:lstStyle/>
          <a:p>
            <a:pPr marL="0" lvl="0" indent="0" algn="ctr">
              <a:lnSpc>
                <a:spcPts val="2160"/>
              </a:lnSpc>
              <a:spcAft>
                <a:spcPts val="0"/>
              </a:spcAft>
              <a:buNone/>
              <a:tabLst/>
            </a:pPr>
            <a:r>
              <a:rPr lang="en-US" b="1" dirty="0">
                <a:solidFill>
                  <a:schemeClr val="accent1"/>
                </a:solidFill>
                <a:latin typeface="Zapfino" panose="03030300040707070C03" pitchFamily="66" charset="77"/>
              </a:rPr>
              <a:t>academic</a:t>
            </a:r>
          </a:p>
          <a:p>
            <a:pPr marL="0" lvl="0" indent="0" algn="ctr">
              <a:lnSpc>
                <a:spcPts val="2160"/>
              </a:lnSpc>
              <a:spcAft>
                <a:spcPts val="0"/>
              </a:spcAft>
              <a:buNone/>
              <a:tabLst/>
            </a:pPr>
            <a:r>
              <a:rPr lang="en-US" b="0" dirty="0">
                <a:solidFill>
                  <a:schemeClr val="bg1"/>
                </a:solidFill>
                <a:latin typeface="Century Gothic" panose="020B0502020202020204" pitchFamily="34" charset="0"/>
              </a:rPr>
              <a:t>Continue my doctoral journey, taking Proposal in Spring 2024, and cultivating other academic opportunities. My goal is to defend my dissertation before December 2024.</a:t>
            </a:r>
          </a:p>
          <a:p>
            <a:pPr marL="0" lvl="0" indent="0" algn="ctr">
              <a:lnSpc>
                <a:spcPts val="2160"/>
              </a:lnSpc>
              <a:spcAft>
                <a:spcPts val="0"/>
              </a:spcAft>
              <a:buNone/>
              <a:tabLst/>
            </a:pPr>
            <a:endParaRPr lang="en-US" sz="1600" b="0" dirty="0">
              <a:solidFill>
                <a:schemeClr val="bg1"/>
              </a:solidFill>
              <a:latin typeface="Century Gothic" panose="020B0502020202020204" pitchFamily="34" charset="0"/>
            </a:endParaRPr>
          </a:p>
          <a:p>
            <a:pPr marL="0" lvl="0" indent="0" algn="ctr">
              <a:lnSpc>
                <a:spcPts val="2160"/>
              </a:lnSpc>
              <a:spcAft>
                <a:spcPts val="0"/>
              </a:spcAft>
              <a:buNone/>
              <a:tabLst/>
            </a:pPr>
            <a:endParaRPr lang="en-US" b="1" dirty="0">
              <a:solidFill>
                <a:schemeClr val="bg1"/>
              </a:solidFill>
              <a:latin typeface="Century Gothic" panose="020B0502020202020204" pitchFamily="34" charset="0"/>
            </a:endParaRPr>
          </a:p>
          <a:p>
            <a:pPr marL="0" lvl="0" indent="0" algn="ctr">
              <a:lnSpc>
                <a:spcPts val="2160"/>
              </a:lnSpc>
              <a:spcAft>
                <a:spcPts val="0"/>
              </a:spcAft>
              <a:buNone/>
              <a:tabLst/>
            </a:pPr>
            <a:r>
              <a:rPr lang="en-US" b="1" dirty="0">
                <a:solidFill>
                  <a:schemeClr val="accent1"/>
                </a:solidFill>
                <a:latin typeface="Zapfino" panose="03030300040707070C03" pitchFamily="66" charset="77"/>
              </a:rPr>
              <a:t>professional </a:t>
            </a:r>
          </a:p>
          <a:p>
            <a:pPr marL="0" lvl="0" indent="0" algn="ctr">
              <a:lnSpc>
                <a:spcPts val="2160"/>
              </a:lnSpc>
              <a:spcAft>
                <a:spcPts val="0"/>
              </a:spcAft>
              <a:buNone/>
              <a:tabLst/>
            </a:pPr>
            <a:r>
              <a:rPr lang="en-US" b="0" dirty="0">
                <a:solidFill>
                  <a:schemeClr val="bg1"/>
                </a:solidFill>
                <a:latin typeface="Century Gothic" panose="020B0502020202020204" pitchFamily="34" charset="0"/>
              </a:rPr>
              <a:t>Academia. </a:t>
            </a:r>
          </a:p>
          <a:p>
            <a:pPr marL="0" lvl="0" indent="0" algn="ctr">
              <a:lnSpc>
                <a:spcPts val="2160"/>
              </a:lnSpc>
              <a:spcAft>
                <a:spcPts val="0"/>
              </a:spcAft>
              <a:buNone/>
              <a:tabLst/>
            </a:pPr>
            <a:r>
              <a:rPr lang="en-US" b="0" dirty="0">
                <a:solidFill>
                  <a:schemeClr val="bg1"/>
                </a:solidFill>
                <a:latin typeface="Century Gothic" panose="020B0502020202020204" pitchFamily="34" charset="0"/>
              </a:rPr>
              <a:t>Secure a teaching position in higher education teaching topics of </a:t>
            </a:r>
          </a:p>
          <a:p>
            <a:pPr marL="0" lvl="0" indent="0" algn="ctr">
              <a:lnSpc>
                <a:spcPts val="2160"/>
              </a:lnSpc>
              <a:spcAft>
                <a:spcPts val="0"/>
              </a:spcAft>
              <a:buNone/>
              <a:tabLst/>
            </a:pPr>
            <a:r>
              <a:rPr lang="en-US" b="0" dirty="0">
                <a:solidFill>
                  <a:schemeClr val="bg1"/>
                </a:solidFill>
                <a:latin typeface="Century Gothic" panose="020B0502020202020204" pitchFamily="34" charset="0"/>
              </a:rPr>
              <a:t>Intersectionality &amp; Disability and Qualitative Research Methods.</a:t>
            </a:r>
            <a:endParaRPr lang="en-US" sz="1600" b="0" dirty="0">
              <a:solidFill>
                <a:schemeClr val="bg1"/>
              </a:solidFill>
              <a:latin typeface="Century Gothic" panose="020B0502020202020204" pitchFamily="34" charset="0"/>
            </a:endParaRPr>
          </a:p>
        </p:txBody>
      </p:sp>
      <p:cxnSp>
        <p:nvCxnSpPr>
          <p:cNvPr id="2" name="Straight Connector 1">
            <a:extLst>
              <a:ext uri="{FF2B5EF4-FFF2-40B4-BE49-F238E27FC236}">
                <a16:creationId xmlns:a16="http://schemas.microsoft.com/office/drawing/2014/main" id="{626665BF-B161-B644-2EAB-60A78E1D303A}"/>
              </a:ext>
            </a:extLst>
          </p:cNvPr>
          <p:cNvCxnSpPr>
            <a:cxnSpLocks/>
          </p:cNvCxnSpPr>
          <p:nvPr/>
        </p:nvCxnSpPr>
        <p:spPr>
          <a:xfrm flipH="1">
            <a:off x="957309" y="1911441"/>
            <a:ext cx="4499111"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128135-7CB6-3937-0AAB-2A178A1825BC}"/>
              </a:ext>
            </a:extLst>
          </p:cNvPr>
          <p:cNvCxnSpPr>
            <a:cxnSpLocks/>
          </p:cNvCxnSpPr>
          <p:nvPr/>
        </p:nvCxnSpPr>
        <p:spPr>
          <a:xfrm flipH="1">
            <a:off x="6910901" y="1913941"/>
            <a:ext cx="4499111"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63C6C8F-6E3D-B068-1D85-ED6A14E7163B}"/>
              </a:ext>
            </a:extLst>
          </p:cNvPr>
          <p:cNvCxnSpPr>
            <a:cxnSpLocks/>
          </p:cNvCxnSpPr>
          <p:nvPr/>
        </p:nvCxnSpPr>
        <p:spPr>
          <a:xfrm flipH="1">
            <a:off x="824899" y="3577845"/>
            <a:ext cx="4499111"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3FBCAF-85A1-7EC7-7776-0D74893D7A7D}"/>
              </a:ext>
            </a:extLst>
          </p:cNvPr>
          <p:cNvCxnSpPr>
            <a:cxnSpLocks/>
          </p:cNvCxnSpPr>
          <p:nvPr/>
        </p:nvCxnSpPr>
        <p:spPr>
          <a:xfrm flipH="1">
            <a:off x="7150308" y="3580345"/>
            <a:ext cx="429218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4B5413-7B3A-B100-231D-031DC4031D25}"/>
              </a:ext>
            </a:extLst>
          </p:cNvPr>
          <p:cNvCxnSpPr>
            <a:cxnSpLocks/>
          </p:cNvCxnSpPr>
          <p:nvPr/>
        </p:nvCxnSpPr>
        <p:spPr>
          <a:xfrm flipH="1">
            <a:off x="959809" y="5331697"/>
            <a:ext cx="4499111"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FBF4CD-565C-0C00-5EC2-99544EE43A50}"/>
              </a:ext>
            </a:extLst>
          </p:cNvPr>
          <p:cNvCxnSpPr>
            <a:cxnSpLocks/>
          </p:cNvCxnSpPr>
          <p:nvPr/>
        </p:nvCxnSpPr>
        <p:spPr>
          <a:xfrm flipH="1">
            <a:off x="6913401" y="5334197"/>
            <a:ext cx="4499111"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3F3173A-D2DE-0358-6AAA-1D55BCC62DA3}"/>
              </a:ext>
            </a:extLst>
          </p:cNvPr>
          <p:cNvGrpSpPr/>
          <p:nvPr/>
        </p:nvGrpSpPr>
        <p:grpSpPr>
          <a:xfrm>
            <a:off x="-220251" y="846123"/>
            <a:ext cx="2548199" cy="6099048"/>
            <a:chOff x="3862445" y="955102"/>
            <a:chExt cx="2548199" cy="6096626"/>
          </a:xfrm>
        </p:grpSpPr>
        <p:pic>
          <p:nvPicPr>
            <p:cNvPr id="3" name="Picture 2" descr="Pin By Pls No On Band - Delta Sigma Theta Transparent - Free ...">
              <a:extLst>
                <a:ext uri="{FF2B5EF4-FFF2-40B4-BE49-F238E27FC236}">
                  <a16:creationId xmlns:a16="http://schemas.microsoft.com/office/drawing/2014/main" id="{70641503-2C62-F768-25C5-67509837A90E}"/>
                </a:ext>
              </a:extLst>
            </p:cNvPr>
            <p:cNvPicPr>
              <a:picLocks noChangeAspect="1" noChangeArrowheads="1"/>
            </p:cNvPicPr>
            <p:nvPr/>
          </p:nvPicPr>
          <p:blipFill>
            <a:blip r:embed="rId4">
              <a:clrChange>
                <a:clrFrom>
                  <a:srgbClr val="848484"/>
                </a:clrFrom>
                <a:clrTo>
                  <a:srgbClr val="848484">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54907" y="4115627"/>
              <a:ext cx="154760" cy="655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B49A26B-185D-8E2B-A6CD-0379CAD35C46}"/>
                </a:ext>
              </a:extLst>
            </p:cNvPr>
            <p:cNvPicPr>
              <a:picLocks noChangeAspect="1"/>
            </p:cNvPicPr>
            <p:nvPr/>
          </p:nvPicPr>
          <p:blipFill>
            <a:blip r:embed="rId6"/>
            <a:stretch>
              <a:fillRect/>
            </a:stretch>
          </p:blipFill>
          <p:spPr>
            <a:xfrm>
              <a:off x="3862445" y="955102"/>
              <a:ext cx="2548199" cy="6096626"/>
            </a:xfrm>
            <a:prstGeom prst="rect">
              <a:avLst/>
            </a:prstGeom>
          </p:spPr>
        </p:pic>
      </p:grpSp>
      <p:sp>
        <p:nvSpPr>
          <p:cNvPr id="7" name="TextBox 6">
            <a:extLst>
              <a:ext uri="{FF2B5EF4-FFF2-40B4-BE49-F238E27FC236}">
                <a16:creationId xmlns:a16="http://schemas.microsoft.com/office/drawing/2014/main" id="{B83916EF-A244-5C55-9BD8-891FD34F8CA5}"/>
              </a:ext>
            </a:extLst>
          </p:cNvPr>
          <p:cNvSpPr txBox="1"/>
          <p:nvPr/>
        </p:nvSpPr>
        <p:spPr>
          <a:xfrm>
            <a:off x="2928258" y="4975984"/>
            <a:ext cx="6335484" cy="780919"/>
          </a:xfrm>
          <a:prstGeom prst="rect">
            <a:avLst/>
          </a:prstGeom>
          <a:noFill/>
        </p:spPr>
        <p:txBody>
          <a:bodyPr wrap="square">
            <a:spAutoFit/>
          </a:bodyPr>
          <a:lstStyle/>
          <a:p>
            <a:pPr marL="0" lvl="0" indent="0" algn="ctr">
              <a:lnSpc>
                <a:spcPts val="2160"/>
              </a:lnSpc>
              <a:spcAft>
                <a:spcPts val="0"/>
              </a:spcAft>
              <a:buNone/>
              <a:tabLst/>
            </a:pPr>
            <a:endParaRPr lang="en-US" b="1" dirty="0">
              <a:solidFill>
                <a:schemeClr val="bg1"/>
              </a:solidFill>
              <a:latin typeface="Century Gothic" panose="020B0502020202020204" pitchFamily="34" charset="0"/>
            </a:endParaRPr>
          </a:p>
          <a:p>
            <a:pPr marL="0" lvl="0" indent="0" algn="ctr">
              <a:lnSpc>
                <a:spcPts val="2160"/>
              </a:lnSpc>
              <a:spcAft>
                <a:spcPts val="0"/>
              </a:spcAft>
              <a:buNone/>
              <a:tabLst/>
            </a:pPr>
            <a:r>
              <a:rPr lang="en-US" b="1" dirty="0">
                <a:solidFill>
                  <a:schemeClr val="accent1"/>
                </a:solidFill>
                <a:latin typeface="Zapfino" panose="03030300040707070C03" pitchFamily="66" charset="77"/>
              </a:rPr>
              <a:t>research</a:t>
            </a:r>
          </a:p>
        </p:txBody>
      </p:sp>
      <p:sp>
        <p:nvSpPr>
          <p:cNvPr id="13" name="TextBox 12">
            <a:extLst>
              <a:ext uri="{FF2B5EF4-FFF2-40B4-BE49-F238E27FC236}">
                <a16:creationId xmlns:a16="http://schemas.microsoft.com/office/drawing/2014/main" id="{C6D53975-C2A8-29C1-1B04-3801EF2628DE}"/>
              </a:ext>
            </a:extLst>
          </p:cNvPr>
          <p:cNvSpPr txBox="1"/>
          <p:nvPr/>
        </p:nvSpPr>
        <p:spPr>
          <a:xfrm>
            <a:off x="1269168" y="5730248"/>
            <a:ext cx="10070892" cy="637290"/>
          </a:xfrm>
          <a:prstGeom prst="rect">
            <a:avLst/>
          </a:prstGeom>
          <a:noFill/>
        </p:spPr>
        <p:txBody>
          <a:bodyPr wrap="square">
            <a:spAutoFit/>
          </a:bodyPr>
          <a:lstStyle/>
          <a:p>
            <a:pPr marL="0" lvl="0" indent="0" algn="ctr">
              <a:lnSpc>
                <a:spcPts val="2160"/>
              </a:lnSpc>
              <a:spcAft>
                <a:spcPts val="0"/>
              </a:spcAft>
              <a:buNone/>
              <a:tabLst/>
            </a:pPr>
            <a:r>
              <a:rPr lang="en-US" sz="1800" b="0" dirty="0">
                <a:solidFill>
                  <a:schemeClr val="bg1"/>
                </a:solidFill>
                <a:latin typeface="Century Gothic" panose="020B0502020202020204" pitchFamily="34" charset="0"/>
              </a:rPr>
              <a:t>Black caregivers perception of the symptoms of ASD, and how such experiences impact their recommendation of related services and interventions. </a:t>
            </a:r>
            <a:r>
              <a:rPr lang="en-US" b="0" dirty="0">
                <a:solidFill>
                  <a:schemeClr val="bg1"/>
                </a:solidFill>
                <a:latin typeface="Century Gothic" panose="020B0502020202020204" pitchFamily="34" charset="0"/>
              </a:rPr>
              <a:t> </a:t>
            </a:r>
            <a:endParaRPr lang="en-US" b="0" dirty="0">
              <a:solidFill>
                <a:schemeClr val="bg1"/>
              </a:solidFill>
              <a:latin typeface="Century Gothic" panose="020B0502020202020204" pitchFamily="34" charset="0"/>
              <a:ea typeface="LingWai TC Medium" panose="03050602040302020204" pitchFamily="66" charset="-120"/>
              <a:cs typeface="LingWai TC Medium" panose="03050602040302020204" pitchFamily="66" charset="-120"/>
            </a:endParaRPr>
          </a:p>
        </p:txBody>
      </p:sp>
    </p:spTree>
    <p:extLst>
      <p:ext uri="{BB962C8B-B14F-4D97-AF65-F5344CB8AC3E}">
        <p14:creationId xmlns:p14="http://schemas.microsoft.com/office/powerpoint/2010/main" val="47189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556B19-E8F2-F60A-24F5-1EA05D1FA45E}"/>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42264" y="2757448"/>
            <a:ext cx="10515600" cy="1325563"/>
          </a:xfrm>
        </p:spPr>
        <p:txBody>
          <a:bodyPr>
            <a:noAutofit/>
          </a:bodyPr>
          <a:lstStyle/>
          <a:p>
            <a:r>
              <a:rPr lang="en-US" sz="6500" b="1" dirty="0">
                <a:solidFill>
                  <a:schemeClr val="bg1"/>
                </a:solidFill>
                <a:latin typeface="Century Gothic" panose="020B0502020202020204" pitchFamily="34" charset="0"/>
              </a:rPr>
              <a:t>Analytic Personal </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&amp; Professional Essay</a:t>
            </a:r>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4</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6" name="Picture 5">
            <a:extLst>
              <a:ext uri="{FF2B5EF4-FFF2-40B4-BE49-F238E27FC236}">
                <a16:creationId xmlns:a16="http://schemas.microsoft.com/office/drawing/2014/main" id="{A4397122-7F32-F39C-8E49-455677BA7785}"/>
              </a:ext>
            </a:extLst>
          </p:cNvPr>
          <p:cNvPicPr>
            <a:picLocks noChangeAspect="1"/>
          </p:cNvPicPr>
          <p:nvPr/>
        </p:nvPicPr>
        <p:blipFill>
          <a:blip r:embed="rId4"/>
          <a:stretch>
            <a:fillRect/>
          </a:stretch>
        </p:blipFill>
        <p:spPr>
          <a:xfrm>
            <a:off x="8809947" y="337458"/>
            <a:ext cx="3213100" cy="6553200"/>
          </a:xfrm>
          <a:prstGeom prst="rect">
            <a:avLst/>
          </a:prstGeom>
        </p:spPr>
      </p:pic>
      <p:pic>
        <p:nvPicPr>
          <p:cNvPr id="3" name="Picture 2" descr="Pin By Pls No On Band - Delta Sigma Theta Transparent - Free ...">
            <a:extLst>
              <a:ext uri="{FF2B5EF4-FFF2-40B4-BE49-F238E27FC236}">
                <a16:creationId xmlns:a16="http://schemas.microsoft.com/office/drawing/2014/main" id="{67C37990-F02D-D9C4-9E37-0D4BD79D0D9D}"/>
              </a:ext>
            </a:extLst>
          </p:cNvPr>
          <p:cNvPicPr>
            <a:picLocks noChangeAspect="1" noChangeArrowheads="1"/>
          </p:cNvPicPr>
          <p:nvPr/>
        </p:nvPicPr>
        <p:blipFill>
          <a:blip r:embed="rId5">
            <a:clrChange>
              <a:clrFrom>
                <a:srgbClr val="848484"/>
              </a:clrFrom>
              <a:clrTo>
                <a:srgbClr val="848484">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971348" y="3706933"/>
            <a:ext cx="178992" cy="7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3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8"/>
          <p:cNvSpPr txBox="1">
            <a:spLocks noGrp="1"/>
          </p:cNvSpPr>
          <p:nvPr>
            <p:ph type="title"/>
          </p:nvPr>
        </p:nvSpPr>
        <p:spPr>
          <a:xfrm>
            <a:off x="1392632" y="990100"/>
            <a:ext cx="10457245" cy="844400"/>
          </a:xfrm>
          <a:prstGeom prst="rect">
            <a:avLst/>
          </a:prstGeom>
        </p:spPr>
        <p:txBody>
          <a:bodyPr spcFirstLastPara="1" wrap="square" lIns="0" tIns="0" rIns="0" bIns="0" anchor="ctr" anchorCtr="0">
            <a:noAutofit/>
          </a:bodyPr>
          <a:lstStyle/>
          <a:p>
            <a:r>
              <a:rPr lang="en" sz="2800" dirty="0">
                <a:solidFill>
                  <a:schemeClr val="tx2">
                    <a:lumMod val="10000"/>
                  </a:schemeClr>
                </a:solidFill>
                <a:latin typeface="Century Gothic" panose="020B0502020202020204" pitchFamily="34" charset="0"/>
              </a:rPr>
              <a:t>Continual Engagement in My Professional Community</a:t>
            </a:r>
            <a:endParaRPr sz="2800" dirty="0">
              <a:solidFill>
                <a:schemeClr val="tx2">
                  <a:lumMod val="10000"/>
                </a:schemeClr>
              </a:solidFill>
              <a:latin typeface="Century Gothic" panose="020B0502020202020204" pitchFamily="34" charset="0"/>
            </a:endParaRPr>
          </a:p>
        </p:txBody>
      </p:sp>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15</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43342" y="2002449"/>
            <a:ext cx="10249758" cy="4031873"/>
          </a:xfrm>
          <a:prstGeom prst="rect">
            <a:avLst/>
          </a:prstGeom>
          <a:noFill/>
        </p:spPr>
        <p:txBody>
          <a:bodyPr wrap="square" rtlCol="0">
            <a:spAutoFit/>
          </a:bodyPr>
          <a:lstStyle/>
          <a:p>
            <a:pPr>
              <a:spcAft>
                <a:spcPts val="600"/>
              </a:spcAft>
            </a:pPr>
            <a:r>
              <a:rPr lang="en-US" sz="2400" b="1" kern="0" dirty="0">
                <a:solidFill>
                  <a:srgbClr val="000000"/>
                </a:solidFill>
                <a:effectLst/>
                <a:latin typeface="Century Gothic" panose="020B0502020202020204" pitchFamily="34" charset="0"/>
                <a:ea typeface="Times New Roman" panose="02020603050405020304" pitchFamily="18" charset="0"/>
              </a:rPr>
              <a:t>K-12 Education</a:t>
            </a:r>
          </a:p>
          <a:p>
            <a:pPr marL="285750"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Special educator, PGCPS</a:t>
            </a:r>
          </a:p>
          <a:p>
            <a:pPr marL="285750" indent="-285750">
              <a:spcAft>
                <a:spcPts val="600"/>
              </a:spcAft>
              <a:buFont typeface="Arial" panose="020B0604020202020204" pitchFamily="34" charset="0"/>
              <a:buChar char="•"/>
            </a:pPr>
            <a:r>
              <a:rPr lang="en-US" sz="2400" kern="0" dirty="0">
                <a:solidFill>
                  <a:srgbClr val="000000"/>
                </a:solidFill>
                <a:latin typeface="Century Gothic" panose="020B0502020202020204" pitchFamily="34" charset="0"/>
                <a:ea typeface="Times New Roman" panose="02020603050405020304" pitchFamily="18" charset="0"/>
              </a:rPr>
              <a:t>Elementary school Administrator </a:t>
            </a:r>
          </a:p>
          <a:p>
            <a:pPr>
              <a:spcAft>
                <a:spcPts val="600"/>
              </a:spcAft>
            </a:pPr>
            <a:endParaRPr lang="en-US" sz="2400" b="1" kern="0" dirty="0">
              <a:solidFill>
                <a:srgbClr val="000000"/>
              </a:solidFill>
              <a:effectLst/>
              <a:latin typeface="Century Gothic" panose="020B0502020202020204" pitchFamily="34" charset="0"/>
              <a:ea typeface="Times New Roman" panose="02020603050405020304" pitchFamily="18" charset="0"/>
            </a:endParaRPr>
          </a:p>
          <a:p>
            <a:pPr>
              <a:spcAft>
                <a:spcPts val="600"/>
              </a:spcAft>
            </a:pPr>
            <a:r>
              <a:rPr lang="en-US" sz="2400" b="1" kern="0" dirty="0">
                <a:solidFill>
                  <a:srgbClr val="000000"/>
                </a:solidFill>
                <a:effectLst/>
                <a:latin typeface="Century Gothic" panose="020B0502020202020204" pitchFamily="34" charset="0"/>
                <a:ea typeface="Times New Roman" panose="02020603050405020304" pitchFamily="18" charset="0"/>
              </a:rPr>
              <a:t>Professional Development</a:t>
            </a:r>
          </a:p>
          <a:p>
            <a:pPr marL="285750"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Facilitator</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culturally responsive classroom management </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Adapted behavioral interventions </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Professional Learning Community (PLC) for novice educators</a:t>
            </a:r>
            <a:endParaRPr lang="en-US" sz="2400" dirty="0">
              <a:latin typeface="Century Gothic" panose="020B0502020202020204" pitchFamily="34" charset="0"/>
            </a:endParaRPr>
          </a:p>
        </p:txBody>
      </p:sp>
    </p:spTree>
    <p:extLst>
      <p:ext uri="{BB962C8B-B14F-4D97-AF65-F5344CB8AC3E}">
        <p14:creationId xmlns:p14="http://schemas.microsoft.com/office/powerpoint/2010/main" val="1965873324"/>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8"/>
          <p:cNvSpPr txBox="1">
            <a:spLocks noGrp="1"/>
          </p:cNvSpPr>
          <p:nvPr>
            <p:ph type="title"/>
          </p:nvPr>
        </p:nvSpPr>
        <p:spPr>
          <a:xfrm>
            <a:off x="1392632" y="990100"/>
            <a:ext cx="10457245" cy="844400"/>
          </a:xfrm>
          <a:prstGeom prst="rect">
            <a:avLst/>
          </a:prstGeom>
        </p:spPr>
        <p:txBody>
          <a:bodyPr spcFirstLastPara="1" wrap="square" lIns="0" tIns="0" rIns="0" bIns="0" anchor="ctr" anchorCtr="0">
            <a:noAutofit/>
          </a:bodyPr>
          <a:lstStyle/>
          <a:p>
            <a:r>
              <a:rPr lang="en" sz="2800" dirty="0">
                <a:solidFill>
                  <a:schemeClr val="tx2">
                    <a:lumMod val="10000"/>
                  </a:schemeClr>
                </a:solidFill>
                <a:latin typeface="Century Gothic" panose="020B0502020202020204" pitchFamily="34" charset="0"/>
              </a:rPr>
              <a:t>Continual Engagement in My Professional Community</a:t>
            </a:r>
            <a:endParaRPr sz="2800" dirty="0">
              <a:solidFill>
                <a:schemeClr val="tx2">
                  <a:lumMod val="10000"/>
                </a:schemeClr>
              </a:solidFill>
              <a:latin typeface="Century Gothic" panose="020B0502020202020204" pitchFamily="34" charset="0"/>
            </a:endParaRPr>
          </a:p>
        </p:txBody>
      </p:sp>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16</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43342" y="1898539"/>
            <a:ext cx="10249758" cy="4324261"/>
          </a:xfrm>
          <a:prstGeom prst="rect">
            <a:avLst/>
          </a:prstGeom>
          <a:noFill/>
        </p:spPr>
        <p:txBody>
          <a:bodyPr wrap="square" rtlCol="0">
            <a:spAutoFit/>
          </a:bodyPr>
          <a:lstStyle/>
          <a:p>
            <a:pPr>
              <a:spcAft>
                <a:spcPts val="600"/>
              </a:spcAft>
            </a:pPr>
            <a:r>
              <a:rPr lang="en-US" sz="2400" b="1" kern="0" dirty="0">
                <a:solidFill>
                  <a:srgbClr val="000000"/>
                </a:solidFill>
                <a:effectLst/>
                <a:latin typeface="Century Gothic" panose="020B0502020202020204" pitchFamily="34" charset="0"/>
                <a:ea typeface="Times New Roman" panose="02020603050405020304" pitchFamily="18" charset="0"/>
              </a:rPr>
              <a:t>Independent Study (SUM ‘23)</a:t>
            </a:r>
          </a:p>
          <a:p>
            <a:pPr marL="285750"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CRCMSE, (</a:t>
            </a:r>
            <a:r>
              <a:rPr lang="en-US" sz="2400"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Siwatu</a:t>
            </a: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1997; Bandura, 1997) </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Examined the CRCM self-efficacy of PGCPS novice educators. </a:t>
            </a:r>
          </a:p>
          <a:p>
            <a:pPr marL="742950" lvl="1" indent="-285750">
              <a:spcAft>
                <a:spcPts val="600"/>
              </a:spcAft>
              <a:buFont typeface="Arial" panose="020B0604020202020204" pitchFamily="34" charset="0"/>
              <a:buChar char="•"/>
            </a:pPr>
            <a:r>
              <a:rPr lang="en-US" sz="2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40 participants; 35 question Likert survey</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Determined most/least efficacious behaviors; </a:t>
            </a:r>
            <a:r>
              <a:rPr lang="en-US" sz="2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completely confident</a:t>
            </a: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2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moderately confident</a:t>
            </a: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and </a:t>
            </a:r>
            <a:r>
              <a:rPr lang="en-US" sz="2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confident at all</a:t>
            </a: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These data were analyzed and the strength index and mean were calculated. </a:t>
            </a:r>
          </a:p>
          <a:p>
            <a:pPr marL="742950" lvl="1" indent="-285750">
              <a:spcAft>
                <a:spcPts val="600"/>
              </a:spcAft>
              <a:buFont typeface="Arial" panose="020B0604020202020204" pitchFamily="34" charset="0"/>
              <a:buChar char="•"/>
            </a:pPr>
            <a:r>
              <a:rPr lang="en-US" sz="2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8, 14, 16, 21, 34 least efficacious</a:t>
            </a:r>
            <a:endPar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Follow up interviews were coded for emergent themes. </a:t>
            </a:r>
          </a:p>
        </p:txBody>
      </p:sp>
    </p:spTree>
    <p:extLst>
      <p:ext uri="{BB962C8B-B14F-4D97-AF65-F5344CB8AC3E}">
        <p14:creationId xmlns:p14="http://schemas.microsoft.com/office/powerpoint/2010/main" val="147832089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y The Puzzle Piece Isn't Used in Autism Acceptance">
            <a:extLst>
              <a:ext uri="{FF2B5EF4-FFF2-40B4-BE49-F238E27FC236}">
                <a16:creationId xmlns:a16="http://schemas.microsoft.com/office/drawing/2014/main" id="{01DEF520-148D-E7DA-3FC4-F43966C6DD88}"/>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8675731" y="5087086"/>
            <a:ext cx="3806132" cy="181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66263" y="3297900"/>
            <a:ext cx="10515600" cy="1325563"/>
          </a:xfrm>
        </p:spPr>
        <p:txBody>
          <a:bodyPr>
            <a:noAutofit/>
          </a:bodyPr>
          <a:lstStyle/>
          <a:p>
            <a:r>
              <a:rPr lang="en-US" sz="6500" b="1" dirty="0">
                <a:solidFill>
                  <a:schemeClr val="bg1"/>
                </a:solidFill>
                <a:latin typeface="Century Gothic" panose="020B0502020202020204" pitchFamily="34" charset="0"/>
              </a:rPr>
              <a:t>Knowledge</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Evidence </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Paper</a:t>
            </a:r>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5</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5" name="Picture 4">
            <a:extLst>
              <a:ext uri="{FF2B5EF4-FFF2-40B4-BE49-F238E27FC236}">
                <a16:creationId xmlns:a16="http://schemas.microsoft.com/office/drawing/2014/main" id="{0979FBB1-4F4C-CB37-127E-7073A35EAEB0}"/>
              </a:ext>
            </a:extLst>
          </p:cNvPr>
          <p:cNvPicPr>
            <a:picLocks noChangeAspect="1"/>
          </p:cNvPicPr>
          <p:nvPr/>
        </p:nvPicPr>
        <p:blipFill>
          <a:blip r:embed="rId4"/>
          <a:stretch>
            <a:fillRect/>
          </a:stretch>
        </p:blipFill>
        <p:spPr>
          <a:xfrm>
            <a:off x="7689816" y="326580"/>
            <a:ext cx="4419600" cy="6566490"/>
          </a:xfrm>
          <a:prstGeom prst="rect">
            <a:avLst/>
          </a:prstGeom>
        </p:spPr>
      </p:pic>
      <p:sp>
        <p:nvSpPr>
          <p:cNvPr id="3" name="TextBox 2">
            <a:extLst>
              <a:ext uri="{FF2B5EF4-FFF2-40B4-BE49-F238E27FC236}">
                <a16:creationId xmlns:a16="http://schemas.microsoft.com/office/drawing/2014/main" id="{6FE375D6-E1AC-CFF9-9FD7-ABEF54C7E85C}"/>
              </a:ext>
            </a:extLst>
          </p:cNvPr>
          <p:cNvSpPr txBox="1"/>
          <p:nvPr/>
        </p:nvSpPr>
        <p:spPr>
          <a:xfrm rot="1066174">
            <a:off x="10663074" y="3009839"/>
            <a:ext cx="1056700" cy="369332"/>
          </a:xfrm>
          <a:prstGeom prst="rect">
            <a:avLst/>
          </a:prstGeom>
          <a:noFill/>
        </p:spPr>
        <p:txBody>
          <a:bodyPr wrap="none" rtlCol="0">
            <a:spAutoFit/>
          </a:bodyPr>
          <a:lstStyle/>
          <a:p>
            <a:r>
              <a:rPr lang="en-US" dirty="0"/>
              <a:t>AUTISM</a:t>
            </a:r>
          </a:p>
        </p:txBody>
      </p:sp>
      <p:sp>
        <p:nvSpPr>
          <p:cNvPr id="4" name="TextBox 3">
            <a:extLst>
              <a:ext uri="{FF2B5EF4-FFF2-40B4-BE49-F238E27FC236}">
                <a16:creationId xmlns:a16="http://schemas.microsoft.com/office/drawing/2014/main" id="{C32D903B-0F66-680E-C14C-C272492EC69A}"/>
              </a:ext>
            </a:extLst>
          </p:cNvPr>
          <p:cNvSpPr txBox="1"/>
          <p:nvPr/>
        </p:nvSpPr>
        <p:spPr>
          <a:xfrm rot="21345071">
            <a:off x="10458099" y="2059159"/>
            <a:ext cx="1844555" cy="338554"/>
          </a:xfrm>
          <a:prstGeom prst="rect">
            <a:avLst/>
          </a:prstGeom>
          <a:noFill/>
        </p:spPr>
        <p:txBody>
          <a:bodyPr wrap="square" rtlCol="0">
            <a:spAutoFit/>
          </a:bodyPr>
          <a:lstStyle/>
          <a:p>
            <a:r>
              <a:rPr lang="en-US" sz="1600" dirty="0"/>
              <a:t>PERCEPTION</a:t>
            </a:r>
          </a:p>
        </p:txBody>
      </p:sp>
      <p:sp>
        <p:nvSpPr>
          <p:cNvPr id="7" name="Chevron 6">
            <a:extLst>
              <a:ext uri="{FF2B5EF4-FFF2-40B4-BE49-F238E27FC236}">
                <a16:creationId xmlns:a16="http://schemas.microsoft.com/office/drawing/2014/main" id="{27DE14F2-E815-A29B-A427-7BC82DBCC879}"/>
              </a:ext>
            </a:extLst>
          </p:cNvPr>
          <p:cNvSpPr/>
          <p:nvPr/>
        </p:nvSpPr>
        <p:spPr>
          <a:xfrm rot="9914903">
            <a:off x="10439273" y="3909043"/>
            <a:ext cx="1530707" cy="566900"/>
          </a:xfrm>
          <a:prstGeom prst="chevron">
            <a:avLst/>
          </a:prstGeom>
          <a:solidFill>
            <a:srgbClr val="E8E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B745BD1-F49C-505F-871F-0B8266B6064B}"/>
              </a:ext>
            </a:extLst>
          </p:cNvPr>
          <p:cNvSpPr txBox="1"/>
          <p:nvPr/>
        </p:nvSpPr>
        <p:spPr>
          <a:xfrm rot="16200000">
            <a:off x="10655747" y="5135321"/>
            <a:ext cx="1150283" cy="307777"/>
          </a:xfrm>
          <a:prstGeom prst="rect">
            <a:avLst/>
          </a:prstGeom>
          <a:noFill/>
        </p:spPr>
        <p:txBody>
          <a:bodyPr wrap="square" rtlCol="0">
            <a:spAutoFit/>
          </a:bodyPr>
          <a:lstStyle/>
          <a:p>
            <a:r>
              <a:rPr lang="en-US" sz="1400" dirty="0"/>
              <a:t>SERVICES</a:t>
            </a:r>
          </a:p>
        </p:txBody>
      </p:sp>
      <p:sp>
        <p:nvSpPr>
          <p:cNvPr id="12" name="TextBox 11">
            <a:extLst>
              <a:ext uri="{FF2B5EF4-FFF2-40B4-BE49-F238E27FC236}">
                <a16:creationId xmlns:a16="http://schemas.microsoft.com/office/drawing/2014/main" id="{62251D40-6BDA-BC05-DEE6-A4CFF043071C}"/>
              </a:ext>
            </a:extLst>
          </p:cNvPr>
          <p:cNvSpPr txBox="1"/>
          <p:nvPr/>
        </p:nvSpPr>
        <p:spPr>
          <a:xfrm>
            <a:off x="10565538" y="1124725"/>
            <a:ext cx="1844555" cy="338554"/>
          </a:xfrm>
          <a:prstGeom prst="rect">
            <a:avLst/>
          </a:prstGeom>
          <a:noFill/>
        </p:spPr>
        <p:txBody>
          <a:bodyPr wrap="square" rtlCol="0">
            <a:spAutoFit/>
          </a:bodyPr>
          <a:lstStyle/>
          <a:p>
            <a:r>
              <a:rPr lang="en-US" sz="1600" dirty="0"/>
              <a:t>CAREGIVER</a:t>
            </a:r>
          </a:p>
        </p:txBody>
      </p:sp>
      <p:sp>
        <p:nvSpPr>
          <p:cNvPr id="6" name="TextBox 5">
            <a:extLst>
              <a:ext uri="{FF2B5EF4-FFF2-40B4-BE49-F238E27FC236}">
                <a16:creationId xmlns:a16="http://schemas.microsoft.com/office/drawing/2014/main" id="{C051C784-EF5B-9D01-18EC-27F3F7896152}"/>
              </a:ext>
            </a:extLst>
          </p:cNvPr>
          <p:cNvSpPr txBox="1"/>
          <p:nvPr/>
        </p:nvSpPr>
        <p:spPr>
          <a:xfrm rot="20745948">
            <a:off x="10535981" y="4064898"/>
            <a:ext cx="1422911" cy="307777"/>
          </a:xfrm>
          <a:prstGeom prst="rect">
            <a:avLst/>
          </a:prstGeom>
          <a:noFill/>
        </p:spPr>
        <p:txBody>
          <a:bodyPr wrap="square" rtlCol="0">
            <a:spAutoFit/>
          </a:bodyPr>
          <a:lstStyle/>
          <a:p>
            <a:r>
              <a:rPr lang="en-US" sz="1400" dirty="0"/>
              <a:t>SYMPTOMS</a:t>
            </a:r>
          </a:p>
        </p:txBody>
      </p:sp>
      <p:pic>
        <p:nvPicPr>
          <p:cNvPr id="13" name="Picture 12">
            <a:extLst>
              <a:ext uri="{FF2B5EF4-FFF2-40B4-BE49-F238E27FC236}">
                <a16:creationId xmlns:a16="http://schemas.microsoft.com/office/drawing/2014/main" id="{E138E0A9-C3AF-CA06-DE7B-B52C856719ED}"/>
              </a:ext>
            </a:extLst>
          </p:cNvPr>
          <p:cNvPicPr>
            <a:picLocks noChangeAspect="1"/>
          </p:cNvPicPr>
          <p:nvPr/>
        </p:nvPicPr>
        <p:blipFill rotWithShape="1">
          <a:blip r:embed="rId5">
            <a:clrChange>
              <a:clrFrom>
                <a:srgbClr val="0C322B"/>
              </a:clrFrom>
              <a:clrTo>
                <a:srgbClr val="0C322B">
                  <a:alpha val="0"/>
                </a:srgbClr>
              </a:clrTo>
            </a:clrChange>
            <a:duotone>
              <a:schemeClr val="bg2">
                <a:shade val="45000"/>
                <a:satMod val="135000"/>
              </a:schemeClr>
              <a:prstClr val="white"/>
            </a:duotone>
            <a:alphaModFix amt="5000"/>
          </a:blip>
          <a:srcRect l="25038" r="7849" b="5658"/>
          <a:stretch/>
        </p:blipFill>
        <p:spPr>
          <a:xfrm>
            <a:off x="82584" y="-593124"/>
            <a:ext cx="7755130" cy="7451124"/>
          </a:xfrm>
          <a:prstGeom prst="rect">
            <a:avLst/>
          </a:prstGeom>
        </p:spPr>
      </p:pic>
    </p:spTree>
    <p:extLst>
      <p:ext uri="{BB962C8B-B14F-4D97-AF65-F5344CB8AC3E}">
        <p14:creationId xmlns:p14="http://schemas.microsoft.com/office/powerpoint/2010/main" val="241396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8"/>
          <p:cNvSpPr txBox="1">
            <a:spLocks noGrp="1"/>
          </p:cNvSpPr>
          <p:nvPr>
            <p:ph type="title"/>
          </p:nvPr>
        </p:nvSpPr>
        <p:spPr>
          <a:xfrm>
            <a:off x="1392632" y="990100"/>
            <a:ext cx="10457245" cy="844400"/>
          </a:xfrm>
          <a:prstGeom prst="rect">
            <a:avLst/>
          </a:prstGeom>
        </p:spPr>
        <p:txBody>
          <a:bodyPr spcFirstLastPara="1" wrap="square" lIns="0" tIns="0" rIns="0" bIns="0" anchor="ctr" anchorCtr="0">
            <a:noAutofit/>
          </a:bodyPr>
          <a:lstStyle/>
          <a:p>
            <a:r>
              <a:rPr lang="en" sz="2800" dirty="0">
                <a:solidFill>
                  <a:schemeClr val="tx2">
                    <a:lumMod val="10000"/>
                  </a:schemeClr>
                </a:solidFill>
                <a:latin typeface="Century Gothic" panose="020B0502020202020204" pitchFamily="34" charset="0"/>
              </a:rPr>
              <a:t>Caregivers Perceptions of ASD Symptoms on Recommendations for Related Services and Interventions</a:t>
            </a:r>
            <a:endParaRPr sz="2800" dirty="0">
              <a:solidFill>
                <a:schemeClr val="tx2">
                  <a:lumMod val="10000"/>
                </a:schemeClr>
              </a:solidFill>
              <a:latin typeface="Century Gothic" panose="020B0502020202020204" pitchFamily="34" charset="0"/>
            </a:endParaRPr>
          </a:p>
        </p:txBody>
      </p:sp>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18</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2092167"/>
            <a:ext cx="10100468" cy="2800767"/>
          </a:xfrm>
          <a:prstGeom prst="rect">
            <a:avLst/>
          </a:prstGeom>
          <a:noFill/>
        </p:spPr>
        <p:txBody>
          <a:bodyPr wrap="square" rtlCol="0">
            <a:spAutoFit/>
          </a:bodyPr>
          <a:lstStyle/>
          <a:p>
            <a:pPr marR="0">
              <a:spcBef>
                <a:spcPts val="0"/>
              </a:spcBef>
              <a:spcAft>
                <a:spcPts val="0"/>
              </a:spcAft>
            </a:pPr>
            <a:r>
              <a:rPr lang="en-US" sz="2200" b="1" dirty="0">
                <a:solidFill>
                  <a:srgbClr val="000000"/>
                </a:solidFill>
                <a:effectLst/>
                <a:latin typeface="Century Gothic" panose="020B0502020202020204" pitchFamily="34" charset="0"/>
                <a:ea typeface="Times New Roman" panose="02020603050405020304" pitchFamily="18" charset="0"/>
              </a:rPr>
              <a:t>As of 2021-22, </a:t>
            </a:r>
          </a:p>
          <a:p>
            <a:pPr marR="0">
              <a:spcBef>
                <a:spcPts val="0"/>
              </a:spcBef>
              <a:spcAft>
                <a:spcPts val="0"/>
              </a:spcAft>
            </a:pPr>
            <a:endParaRPr lang="en-US" sz="2200" b="1" dirty="0">
              <a:solidFill>
                <a:srgbClr val="000000"/>
              </a:solidFill>
              <a:effectLst/>
              <a:latin typeface="Century Gothic" panose="020B05020202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200" b="1" dirty="0">
                <a:solidFill>
                  <a:srgbClr val="000000"/>
                </a:solidFill>
                <a:effectLst/>
                <a:latin typeface="Century Gothic" panose="020B0502020202020204" pitchFamily="34" charset="0"/>
                <a:ea typeface="Times New Roman" panose="02020603050405020304" pitchFamily="18" charset="0"/>
              </a:rPr>
              <a:t>7.3 million children </a:t>
            </a:r>
            <a:r>
              <a:rPr lang="en-US" sz="2200" b="1" dirty="0">
                <a:solidFill>
                  <a:srgbClr val="000000"/>
                </a:solidFill>
                <a:latin typeface="Century Gothic" panose="020B0502020202020204" pitchFamily="34" charset="0"/>
                <a:ea typeface="Times New Roman" panose="02020603050405020304" pitchFamily="18" charset="0"/>
              </a:rPr>
              <a:t>receive special education  or related services under IDEA </a:t>
            </a:r>
            <a:r>
              <a:rPr lang="en-US" sz="2200" dirty="0">
                <a:solidFill>
                  <a:srgbClr val="000000"/>
                </a:solidFill>
                <a:effectLst/>
                <a:latin typeface="Century Gothic" panose="020B0502020202020204" pitchFamily="34" charset="0"/>
                <a:ea typeface="Times New Roman" panose="02020603050405020304" pitchFamily="18" charset="0"/>
              </a:rPr>
              <a:t>(National Center for Educational Statistics (NCES), 2023). </a:t>
            </a:r>
          </a:p>
          <a:p>
            <a:pPr marR="0">
              <a:spcBef>
                <a:spcPts val="0"/>
              </a:spcBef>
              <a:spcAft>
                <a:spcPts val="0"/>
              </a:spcAft>
            </a:pPr>
            <a:endParaRPr lang="en-US" sz="2200" dirty="0">
              <a:solidFill>
                <a:srgbClr val="000000"/>
              </a:solidFill>
              <a:effectLst/>
              <a:latin typeface="Century Gothic" panose="020B05020202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200" dirty="0">
                <a:solidFill>
                  <a:srgbClr val="000000"/>
                </a:solidFill>
                <a:effectLst/>
                <a:latin typeface="Century Gothic" panose="020B0502020202020204" pitchFamily="34" charset="0"/>
                <a:ea typeface="Times New Roman" panose="02020603050405020304" pitchFamily="18" charset="0"/>
              </a:rPr>
              <a:t>15% of all students receive a public-school education. </a:t>
            </a:r>
          </a:p>
          <a:p>
            <a:pPr marR="0">
              <a:spcBef>
                <a:spcPts val="0"/>
              </a:spcBef>
              <a:spcAft>
                <a:spcPts val="0"/>
              </a:spcAft>
            </a:pPr>
            <a:endParaRPr lang="en-US" sz="2200" dirty="0">
              <a:solidFill>
                <a:srgbClr val="000000"/>
              </a:solidFill>
              <a:effectLst/>
              <a:latin typeface="Century Gothic" panose="020B05020202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200" dirty="0">
                <a:solidFill>
                  <a:srgbClr val="000000"/>
                </a:solidFill>
                <a:effectLst/>
                <a:latin typeface="Century Gothic" panose="020B0502020202020204" pitchFamily="34" charset="0"/>
                <a:ea typeface="Times New Roman" panose="02020603050405020304" pitchFamily="18" charset="0"/>
              </a:rPr>
              <a:t>12% of the population have ASD, </a:t>
            </a:r>
          </a:p>
        </p:txBody>
      </p:sp>
    </p:spTree>
    <p:extLst>
      <p:ext uri="{BB962C8B-B14F-4D97-AF65-F5344CB8AC3E}">
        <p14:creationId xmlns:p14="http://schemas.microsoft.com/office/powerpoint/2010/main" val="92202760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62A471-2C05-4C97-2EF1-5F1676299961}"/>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6" name="Picture 5">
            <a:extLst>
              <a:ext uri="{FF2B5EF4-FFF2-40B4-BE49-F238E27FC236}">
                <a16:creationId xmlns:a16="http://schemas.microsoft.com/office/drawing/2014/main" id="{EB7C6598-5CD5-A231-E7A3-DE61C8AB3F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0"/>
          <a:stretch/>
        </p:blipFill>
        <p:spPr bwMode="auto">
          <a:xfrm>
            <a:off x="701921" y="1017949"/>
            <a:ext cx="10788157" cy="4010720"/>
          </a:xfrm>
          <a:prstGeom prst="rect">
            <a:avLst/>
          </a:prstGeom>
          <a:ln w="15875">
            <a:solidFill>
              <a:schemeClr val="tx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073BE42-AA12-668B-34FA-FEAA3D57F6F0}"/>
              </a:ext>
            </a:extLst>
          </p:cNvPr>
          <p:cNvSpPr txBox="1"/>
          <p:nvPr/>
        </p:nvSpPr>
        <p:spPr>
          <a:xfrm>
            <a:off x="701920" y="5279528"/>
            <a:ext cx="10788157" cy="646331"/>
          </a:xfrm>
          <a:prstGeom prst="rect">
            <a:avLst/>
          </a:prstGeom>
          <a:noFill/>
        </p:spPr>
        <p:txBody>
          <a:bodyPr wrap="square">
            <a:spAutoFit/>
          </a:bodyPr>
          <a:lstStyle/>
          <a:p>
            <a:pPr marL="0" marR="0" fontAlgn="base">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rPr>
              <a:t>Percentage distribution of students ages 3–21 served under the Individuals with Disabilities Education Act, by selected disability type: School year 2021–22.</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34521E77-1141-A5F1-0BAE-B12D2E3E87AC}"/>
              </a:ext>
            </a:extLst>
          </p:cNvPr>
          <p:cNvSpPr/>
          <p:nvPr/>
        </p:nvSpPr>
        <p:spPr>
          <a:xfrm>
            <a:off x="2220686" y="2432957"/>
            <a:ext cx="2253343" cy="440872"/>
          </a:xfrm>
          <a:prstGeom prst="ellipse">
            <a:avLst/>
          </a:prstGeom>
          <a:noFill/>
          <a:ln w="28575">
            <a:solidFill>
              <a:srgbClr val="6800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8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556B19-E8F2-F60A-24F5-1EA05D1FA45E}"/>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42264" y="2757448"/>
            <a:ext cx="10515600" cy="1325563"/>
          </a:xfrm>
        </p:spPr>
        <p:txBody>
          <a:bodyPr>
            <a:normAutofit/>
          </a:bodyPr>
          <a:lstStyle/>
          <a:p>
            <a:r>
              <a:rPr lang="en-US" sz="6400" b="1" dirty="0">
                <a:solidFill>
                  <a:schemeClr val="bg1"/>
                </a:solidFill>
                <a:latin typeface="Century Gothic" panose="020B0502020202020204" pitchFamily="34" charset="0"/>
              </a:rPr>
              <a:t>Updated Vitae</a:t>
            </a:r>
          </a:p>
        </p:txBody>
      </p:sp>
      <p:sp>
        <p:nvSpPr>
          <p:cNvPr id="7" name="TextBox 6">
            <a:extLst>
              <a:ext uri="{FF2B5EF4-FFF2-40B4-BE49-F238E27FC236}">
                <a16:creationId xmlns:a16="http://schemas.microsoft.com/office/drawing/2014/main" id="{4B16A9A3-A638-4C97-2A4F-325AAC1DFDB2}"/>
              </a:ext>
            </a:extLst>
          </p:cNvPr>
          <p:cNvSpPr txBox="1"/>
          <p:nvPr/>
        </p:nvSpPr>
        <p:spPr>
          <a:xfrm>
            <a:off x="3050005" y="3256365"/>
            <a:ext cx="610001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3A40EF7B-834D-D365-43D2-C970F737C5DD}"/>
              </a:ext>
            </a:extLst>
          </p:cNvPr>
          <p:cNvSpPr txBox="1"/>
          <p:nvPr/>
        </p:nvSpPr>
        <p:spPr>
          <a:xfrm>
            <a:off x="3050005" y="3256365"/>
            <a:ext cx="6100010" cy="369332"/>
          </a:xfrm>
          <a:prstGeom prst="rect">
            <a:avLst/>
          </a:prstGeom>
          <a:noFill/>
        </p:spPr>
        <p:txBody>
          <a:bodyPr wrap="square">
            <a:spAutoFit/>
          </a:bodyPr>
          <a:lstStyle/>
          <a:p>
            <a:r>
              <a:rPr lang="en-US" b="0" dirty="0">
                <a:effectLst/>
              </a:rPr>
              <a:t> </a:t>
            </a:r>
            <a:endParaRPr lang="en-US" dirty="0"/>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1</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4" name="Picture 3">
            <a:extLst>
              <a:ext uri="{FF2B5EF4-FFF2-40B4-BE49-F238E27FC236}">
                <a16:creationId xmlns:a16="http://schemas.microsoft.com/office/drawing/2014/main" id="{B7C7DB7E-90CD-C18D-CD89-0186A139C19C}"/>
              </a:ext>
            </a:extLst>
          </p:cNvPr>
          <p:cNvPicPr>
            <a:picLocks noChangeAspect="1"/>
          </p:cNvPicPr>
          <p:nvPr/>
        </p:nvPicPr>
        <p:blipFill>
          <a:blip r:embed="rId4"/>
          <a:stretch>
            <a:fillRect/>
          </a:stretch>
        </p:blipFill>
        <p:spPr>
          <a:xfrm>
            <a:off x="9347700" y="376558"/>
            <a:ext cx="2667000" cy="6502400"/>
          </a:xfrm>
          <a:prstGeom prst="rect">
            <a:avLst/>
          </a:prstGeom>
        </p:spPr>
      </p:pic>
      <p:pic>
        <p:nvPicPr>
          <p:cNvPr id="3" name="Picture 2" descr="Pin By Pls No On Band - Delta Sigma Theta Transparent - Free ...">
            <a:extLst>
              <a:ext uri="{FF2B5EF4-FFF2-40B4-BE49-F238E27FC236}">
                <a16:creationId xmlns:a16="http://schemas.microsoft.com/office/drawing/2014/main" id="{67C37990-F02D-D9C4-9E37-0D4BD79D0D9D}"/>
              </a:ext>
            </a:extLst>
          </p:cNvPr>
          <p:cNvPicPr>
            <a:picLocks noChangeAspect="1" noChangeArrowheads="1"/>
          </p:cNvPicPr>
          <p:nvPr/>
        </p:nvPicPr>
        <p:blipFill>
          <a:blip r:embed="rId5">
            <a:clrChange>
              <a:clrFrom>
                <a:srgbClr val="848484"/>
              </a:clrFrom>
              <a:clrTo>
                <a:srgbClr val="848484">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44578" y="3706933"/>
            <a:ext cx="178992" cy="757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BD16241-005E-D2E2-3382-BE01DF4F8982}"/>
              </a:ext>
            </a:extLst>
          </p:cNvPr>
          <p:cNvPicPr>
            <a:picLocks noChangeAspect="1"/>
          </p:cNvPicPr>
          <p:nvPr/>
        </p:nvPicPr>
        <p:blipFill>
          <a:blip r:embed="rId7"/>
          <a:stretch>
            <a:fillRect/>
          </a:stretch>
        </p:blipFill>
        <p:spPr>
          <a:xfrm rot="1507982">
            <a:off x="11010779" y="3660572"/>
            <a:ext cx="712755" cy="888581"/>
          </a:xfrm>
          <a:prstGeom prst="rect">
            <a:avLst/>
          </a:prstGeom>
        </p:spPr>
      </p:pic>
    </p:spTree>
    <p:extLst>
      <p:ext uri="{BB962C8B-B14F-4D97-AF65-F5344CB8AC3E}">
        <p14:creationId xmlns:p14="http://schemas.microsoft.com/office/powerpoint/2010/main" val="122735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20</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2210152" y="1524420"/>
            <a:ext cx="8049987" cy="4108817"/>
          </a:xfrm>
          <a:prstGeom prst="rect">
            <a:avLst/>
          </a:prstGeom>
          <a:noFill/>
        </p:spPr>
        <p:txBody>
          <a:bodyPr wrap="square" rtlCol="0">
            <a:spAutoFit/>
          </a:bodyPr>
          <a:lstStyle/>
          <a:p>
            <a:pPr marR="0" algn="ctr">
              <a:spcBef>
                <a:spcPts val="0"/>
              </a:spcBef>
              <a:spcAft>
                <a:spcPts val="0"/>
              </a:spcAft>
            </a:pPr>
            <a:endParaRPr lang="en-US" sz="2400" b="1" dirty="0">
              <a:solidFill>
                <a:srgbClr val="000000"/>
              </a:solidFill>
              <a:effectLst/>
              <a:latin typeface="Century Gothic" panose="020B0502020202020204" pitchFamily="34" charset="0"/>
              <a:ea typeface="Times New Roman" panose="02020603050405020304" pitchFamily="18" charset="0"/>
            </a:endParaRPr>
          </a:p>
          <a:p>
            <a:pPr marR="0" algn="ctr">
              <a:spcBef>
                <a:spcPts val="0"/>
              </a:spcBef>
              <a:spcAft>
                <a:spcPts val="0"/>
              </a:spcAft>
            </a:pPr>
            <a:r>
              <a:rPr lang="en-US" sz="3400" b="1" kern="0" dirty="0">
                <a:solidFill>
                  <a:srgbClr val="000000"/>
                </a:solidFill>
                <a:effectLst/>
                <a:latin typeface="Century Gothic" panose="020B0502020202020204" pitchFamily="34" charset="0"/>
                <a:ea typeface="Times New Roman" panose="02020603050405020304" pitchFamily="18" charset="0"/>
              </a:rPr>
              <a:t>Autism Spectrum Disorder </a:t>
            </a:r>
            <a:r>
              <a:rPr lang="en-US" sz="3400" b="1" dirty="0">
                <a:effectLst/>
                <a:latin typeface="Century Gothic" panose="020B0502020202020204" pitchFamily="34" charset="0"/>
              </a:rPr>
              <a:t>(ASD)</a:t>
            </a:r>
            <a:r>
              <a:rPr lang="en-US" sz="3400" dirty="0">
                <a:effectLst/>
                <a:latin typeface="Century Gothic" panose="020B0502020202020204" pitchFamily="34" charset="0"/>
              </a:rPr>
              <a:t> </a:t>
            </a:r>
          </a:p>
          <a:p>
            <a:pPr marR="0" algn="ctr">
              <a:spcBef>
                <a:spcPts val="0"/>
              </a:spcBef>
              <a:spcAft>
                <a:spcPts val="0"/>
              </a:spcAft>
            </a:pPr>
            <a:endParaRPr lang="en-US" sz="1700" dirty="0">
              <a:effectLst/>
              <a:latin typeface="Century Gothic" panose="020B0502020202020204" pitchFamily="34" charset="0"/>
            </a:endParaRPr>
          </a:p>
          <a:p>
            <a:pPr marR="0" algn="ctr">
              <a:spcBef>
                <a:spcPts val="0"/>
              </a:spcBef>
              <a:spcAft>
                <a:spcPts val="0"/>
              </a:spcAft>
            </a:pPr>
            <a:r>
              <a:rPr lang="en-US" sz="3400" i="1" kern="0" dirty="0">
                <a:solidFill>
                  <a:srgbClr val="2D3748"/>
                </a:solidFill>
                <a:effectLst/>
                <a:latin typeface="Garamond" panose="02020404030301010803" pitchFamily="18" charset="0"/>
                <a:ea typeface="Times New Roman" panose="02020603050405020304" pitchFamily="18" charset="0"/>
              </a:rPr>
              <a:t>“a neurodevelopmental disorder characterized by social interaction, verbal and nonverbal communication difficulties. Characteristics are generally evident before age three and adversely affects a child’s educational performance.” </a:t>
            </a:r>
          </a:p>
          <a:p>
            <a:pPr marR="0" algn="ctr">
              <a:spcBef>
                <a:spcPts val="0"/>
              </a:spcBef>
              <a:spcAft>
                <a:spcPts val="0"/>
              </a:spcAft>
            </a:pPr>
            <a:r>
              <a:rPr lang="en-US" sz="1600" kern="0" dirty="0">
                <a:solidFill>
                  <a:srgbClr val="000000"/>
                </a:solidFill>
                <a:effectLst/>
                <a:latin typeface="Century Gothic" panose="020B0502020202020204" pitchFamily="34" charset="0"/>
                <a:ea typeface="Times New Roman" panose="02020603050405020304" pitchFamily="18" charset="0"/>
              </a:rPr>
              <a:t>IDEA, 300.8(c)(1)</a:t>
            </a:r>
            <a:endParaRPr lang="en-US" sz="1600" dirty="0">
              <a:solidFill>
                <a:srgbClr val="000000"/>
              </a:solidFill>
              <a:effectLst/>
              <a:latin typeface="Century Gothic" panose="020B0502020202020204" pitchFamily="34" charset="0"/>
              <a:ea typeface="Times New Roman" panose="02020603050405020304" pitchFamily="18" charset="0"/>
            </a:endParaRPr>
          </a:p>
        </p:txBody>
      </p:sp>
      <p:pic>
        <p:nvPicPr>
          <p:cNvPr id="2050" name="Picture 2" descr="Why The Puzzle Piece Isn't Used in Autism Acceptance">
            <a:extLst>
              <a:ext uri="{FF2B5EF4-FFF2-40B4-BE49-F238E27FC236}">
                <a16:creationId xmlns:a16="http://schemas.microsoft.com/office/drawing/2014/main" id="{9ECBFE70-7DEB-E30F-55CD-268379366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448" y="1177317"/>
            <a:ext cx="1172821" cy="56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78394"/>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21</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3077766"/>
          </a:xfrm>
          <a:prstGeom prst="rect">
            <a:avLst/>
          </a:prstGeom>
          <a:noFill/>
        </p:spPr>
        <p:txBody>
          <a:bodyPr wrap="square" rtlCol="0">
            <a:spAutoFit/>
          </a:bodyPr>
          <a:lstStyle/>
          <a:p>
            <a:pPr marL="342900" marR="0" indent="-342900" fontAlgn="base">
              <a:spcBef>
                <a:spcPts val="600"/>
              </a:spcBef>
              <a:spcAft>
                <a:spcPts val="600"/>
              </a:spcAft>
              <a:buFont typeface="Arial" panose="020B0604020202020204" pitchFamily="34" charset="0"/>
              <a:buChar char="•"/>
            </a:pPr>
            <a:r>
              <a:rPr lang="en-US" sz="2400" dirty="0">
                <a:solidFill>
                  <a:srgbClr val="2D3748"/>
                </a:solidFill>
                <a:effectLst/>
                <a:latin typeface="Century Gothic" panose="020B0502020202020204" pitchFamily="34" charset="0"/>
                <a:ea typeface="Times New Roman" panose="02020603050405020304" pitchFamily="18" charset="0"/>
              </a:rPr>
              <a:t>ASD occurs in all racial, ethnic, and socioeconomic groups. </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1 in 36 eight-year-old children has ASD </a:t>
            </a:r>
          </a:p>
          <a:p>
            <a:pPr marL="800100" lvl="1"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2021: 1 in 44, </a:t>
            </a:r>
          </a:p>
          <a:p>
            <a:pPr marL="800100" lvl="1" indent="-342900" fontAlgn="base">
              <a:spcBef>
                <a:spcPts val="600"/>
              </a:spcBef>
              <a:spcAft>
                <a:spcPts val="60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2006: 1 in 110</a:t>
            </a:r>
          </a:p>
          <a:p>
            <a:pPr marL="800100" lvl="1"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2000: 1 in 150</a:t>
            </a:r>
          </a:p>
          <a:p>
            <a:pPr marL="34290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These estimates are historically the highest ever recorded</a:t>
            </a:r>
          </a:p>
        </p:txBody>
      </p:sp>
    </p:spTree>
    <p:extLst>
      <p:ext uri="{BB962C8B-B14F-4D97-AF65-F5344CB8AC3E}">
        <p14:creationId xmlns:p14="http://schemas.microsoft.com/office/powerpoint/2010/main" val="326562818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0FD033-C62E-3C57-11D3-37B2381141C1}"/>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6615D1E8-7AD6-04E0-E082-98E54F32EF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7"/>
          <a:stretch/>
        </p:blipFill>
        <p:spPr bwMode="auto">
          <a:xfrm>
            <a:off x="304800" y="391886"/>
            <a:ext cx="11604171" cy="6204857"/>
          </a:xfrm>
          <a:prstGeom prst="rect">
            <a:avLst/>
          </a:prstGeom>
          <a:ln w="114300" cap="rnd" cmpd="sng">
            <a:solidFill>
              <a:srgbClr val="5A1868"/>
            </a:solidFill>
            <a:prstDash val="solid"/>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F243CDC2-06C6-0DCA-BA0A-8DD8141AFC7F}"/>
              </a:ext>
            </a:extLst>
          </p:cNvPr>
          <p:cNvSpPr/>
          <p:nvPr/>
        </p:nvSpPr>
        <p:spPr>
          <a:xfrm>
            <a:off x="7707086" y="478973"/>
            <a:ext cx="1959428" cy="3397794"/>
          </a:xfrm>
          <a:prstGeom prst="ellipse">
            <a:avLst/>
          </a:prstGeom>
          <a:noFill/>
          <a:ln w="38100">
            <a:solidFill>
              <a:srgbClr val="5A18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1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23</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3139321"/>
          </a:xfrm>
          <a:prstGeom prst="rect">
            <a:avLst/>
          </a:prstGeom>
          <a:noFill/>
        </p:spPr>
        <p:txBody>
          <a:bodyPr wrap="square" rtlCol="0">
            <a:spAutoFit/>
          </a:bodyPr>
          <a:lstStyle/>
          <a:p>
            <a:pPr marL="342900" indent="-342900" fontAlgn="base">
              <a:spcBef>
                <a:spcPts val="600"/>
              </a:spcBef>
              <a:spcAft>
                <a:spcPts val="60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T</a:t>
            </a:r>
            <a:r>
              <a:rPr lang="en-US" sz="2400" dirty="0">
                <a:effectLst/>
                <a:latin typeface="Century Gothic" panose="020B0502020202020204" pitchFamily="34" charset="0"/>
                <a:ea typeface="Times New Roman" panose="02020603050405020304" pitchFamily="18" charset="0"/>
              </a:rPr>
              <a:t>he prevalence rates of ASD is now lower among White children than among children of other races and ethnicities; </a:t>
            </a:r>
          </a:p>
          <a:p>
            <a:pPr marL="800100" lvl="1" indent="-342900" fontAlgn="base">
              <a:spcBef>
                <a:spcPts val="600"/>
              </a:spcBef>
              <a:spcAft>
                <a:spcPts val="600"/>
              </a:spcAft>
              <a:buFont typeface="Arial" panose="020B0604020202020204" pitchFamily="34" charset="0"/>
              <a:buChar char="•"/>
            </a:pPr>
            <a:r>
              <a:rPr lang="en-US" sz="2400" b="1" dirty="0">
                <a:effectLst/>
                <a:latin typeface="Century Gothic" panose="020B0502020202020204" pitchFamily="34" charset="0"/>
                <a:ea typeface="Times New Roman" panose="02020603050405020304" pitchFamily="18" charset="0"/>
              </a:rPr>
              <a:t>Thus reversing the direction of past racial and ethnic differences in ASD prevalence.</a:t>
            </a:r>
          </a:p>
          <a:p>
            <a:pPr marL="800100" lvl="1" indent="-342900" fontAlgn="base">
              <a:spcBef>
                <a:spcPts val="600"/>
              </a:spcBef>
              <a:spcAft>
                <a:spcPts val="600"/>
              </a:spcAft>
              <a:buFont typeface="Arial" panose="020B0604020202020204" pitchFamily="34" charset="0"/>
              <a:buChar char="•"/>
            </a:pPr>
            <a:r>
              <a:rPr lang="en-US" sz="2400" dirty="0">
                <a:solidFill>
                  <a:srgbClr val="000000"/>
                </a:solidFill>
                <a:effectLst/>
                <a:latin typeface="Century Gothic" panose="020B0502020202020204" pitchFamily="34" charset="0"/>
                <a:ea typeface="Times New Roman" panose="02020603050405020304" pitchFamily="18" charset="0"/>
              </a:rPr>
              <a:t>Black children, second highest </a:t>
            </a:r>
            <a:r>
              <a:rPr lang="en-US" sz="2400" dirty="0">
                <a:effectLst/>
                <a:latin typeface="Century Gothic" panose="020B0502020202020204" pitchFamily="34" charset="0"/>
                <a:ea typeface="Times New Roman" panose="02020603050405020304" pitchFamily="18" charset="0"/>
              </a:rPr>
              <a:t>percentage of total enrollment, 17%. </a:t>
            </a:r>
          </a:p>
          <a:p>
            <a:pPr fontAlgn="base">
              <a:spcBef>
                <a:spcPts val="600"/>
              </a:spcBef>
              <a:spcAft>
                <a:spcPts val="600"/>
              </a:spcAft>
            </a:pPr>
            <a:r>
              <a:rPr lang="en-US" sz="2400" b="1" dirty="0">
                <a:solidFill>
                  <a:srgbClr val="2D3748"/>
                </a:solidFill>
                <a:effectLst/>
                <a:latin typeface="Century Gothic" panose="020B0502020202020204" pitchFamily="34" charset="0"/>
                <a:ea typeface="Times New Roman" panose="02020603050405020304" pitchFamily="18" charset="0"/>
              </a:rPr>
              <a:t> </a:t>
            </a:r>
            <a:endParaRPr lang="en-US" sz="2400" b="1"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97506482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24</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4247317"/>
          </a:xfrm>
          <a:prstGeom prst="rect">
            <a:avLst/>
          </a:prstGeom>
          <a:noFill/>
        </p:spPr>
        <p:txBody>
          <a:bodyPr wrap="square" rtlCol="0">
            <a:spAutoFit/>
          </a:bodyPr>
          <a:lstStyle/>
          <a:p>
            <a:pPr marR="0" fontAlgn="base">
              <a:spcBef>
                <a:spcPts val="600"/>
              </a:spcBef>
              <a:spcAft>
                <a:spcPts val="600"/>
              </a:spcAft>
            </a:pPr>
            <a:r>
              <a:rPr lang="en-US" sz="2400" b="1" dirty="0">
                <a:effectLst/>
                <a:latin typeface="Century Gothic" panose="020B0502020202020204" pitchFamily="34" charset="0"/>
                <a:ea typeface="Times New Roman" panose="02020603050405020304" pitchFamily="18" charset="0"/>
              </a:rPr>
              <a:t>Symptomology/Stereotypies</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Symptoms have been identified in children as young as 12-14 months of age and diagnosed with certainty by age 2</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However, the average age of diagnosis is between 4-7 years of age </a:t>
            </a:r>
          </a:p>
          <a:p>
            <a:pPr marL="342900" marR="0" indent="-342900" fontAlgn="base">
              <a:spcBef>
                <a:spcPts val="600"/>
              </a:spcBef>
              <a:spcAft>
                <a:spcPts val="600"/>
              </a:spcAft>
              <a:buFont typeface="Arial" panose="020B0604020202020204" pitchFamily="34" charset="0"/>
              <a:buChar char="•"/>
            </a:pPr>
            <a:r>
              <a:rPr lang="en-US" sz="2400" dirty="0">
                <a:solidFill>
                  <a:srgbClr val="000000"/>
                </a:solidFill>
                <a:effectLst/>
                <a:latin typeface="Century Gothic" panose="020B0502020202020204" pitchFamily="34" charset="0"/>
                <a:ea typeface="Times New Roman" panose="02020603050405020304" pitchFamily="18" charset="0"/>
              </a:rPr>
              <a:t>T</a:t>
            </a:r>
            <a:r>
              <a:rPr lang="en-US" sz="2400" dirty="0">
                <a:effectLst/>
                <a:latin typeface="Century Gothic" panose="020B0502020202020204" pitchFamily="34" charset="0"/>
                <a:ea typeface="Times New Roman" panose="02020603050405020304" pitchFamily="18" charset="0"/>
              </a:rPr>
              <a:t>his delay is even more pronounced (+3 years) with children from lower income, ethnic/racial minority, and rural backgrounds. Although ASD is prevalent, with strong biological and genetic markers, the reporting of symptoms, and willingness to seek support is impacted by sociocultural factors. </a:t>
            </a:r>
          </a:p>
        </p:txBody>
      </p:sp>
    </p:spTree>
    <p:extLst>
      <p:ext uri="{BB962C8B-B14F-4D97-AF65-F5344CB8AC3E}">
        <p14:creationId xmlns:p14="http://schemas.microsoft.com/office/powerpoint/2010/main" val="122372688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25</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4770537"/>
          </a:xfrm>
          <a:prstGeom prst="rect">
            <a:avLst/>
          </a:prstGeom>
          <a:noFill/>
        </p:spPr>
        <p:txBody>
          <a:bodyPr wrap="square" rtlCol="0">
            <a:spAutoFit/>
          </a:bodyPr>
          <a:lstStyle/>
          <a:p>
            <a:pPr marR="0" fontAlgn="base">
              <a:spcBef>
                <a:spcPts val="600"/>
              </a:spcBef>
              <a:spcAft>
                <a:spcPts val="600"/>
              </a:spcAft>
            </a:pPr>
            <a:r>
              <a:rPr lang="en-US" sz="2400" b="1" dirty="0">
                <a:solidFill>
                  <a:srgbClr val="000000"/>
                </a:solidFill>
                <a:effectLst/>
                <a:latin typeface="Century Gothic" panose="020B0502020202020204" pitchFamily="34" charset="0"/>
                <a:ea typeface="Times New Roman" panose="02020603050405020304" pitchFamily="18" charset="0"/>
              </a:rPr>
              <a:t>Parent Perception &amp; Beliefs</a:t>
            </a:r>
          </a:p>
          <a:p>
            <a:pPr marL="342900" marR="0" indent="-342900" fontAlgn="base">
              <a:spcBef>
                <a:spcPts val="600"/>
              </a:spcBef>
              <a:spcAft>
                <a:spcPts val="600"/>
              </a:spcAft>
              <a:buFont typeface="Arial" panose="020B0604020202020204" pitchFamily="34" charset="0"/>
              <a:buChar char="•"/>
            </a:pPr>
            <a:r>
              <a:rPr lang="en-US" sz="2400" dirty="0">
                <a:solidFill>
                  <a:srgbClr val="000000"/>
                </a:solidFill>
                <a:effectLst/>
                <a:latin typeface="Century Gothic" panose="020B0502020202020204" pitchFamily="34" charset="0"/>
                <a:ea typeface="Times New Roman" panose="02020603050405020304" pitchFamily="18" charset="0"/>
              </a:rPr>
              <a:t>There is little research examining causal beliefs </a:t>
            </a:r>
            <a:r>
              <a:rPr lang="en-US" sz="2400" dirty="0">
                <a:effectLst/>
                <a:latin typeface="Century Gothic" panose="020B0502020202020204" pitchFamily="34" charset="0"/>
                <a:ea typeface="Times New Roman" panose="02020603050405020304" pitchFamily="18" charset="0"/>
              </a:rPr>
              <a:t>and perceptions of Black caregivers. </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When controlling for SES, 58% of Black mothers' attribute ASD to vaccinations, whereas 37% of White parents ascribe to the same philosophy (</a:t>
            </a:r>
            <a:r>
              <a:rPr lang="en-US" sz="2400" dirty="0" err="1">
                <a:effectLst/>
                <a:latin typeface="Century Gothic" panose="020B0502020202020204" pitchFamily="34" charset="0"/>
                <a:ea typeface="Times New Roman" panose="02020603050405020304" pitchFamily="18" charset="0"/>
              </a:rPr>
              <a:t>Bazzano</a:t>
            </a:r>
            <a:r>
              <a:rPr lang="en-US" sz="2400" dirty="0">
                <a:effectLst/>
                <a:latin typeface="Century Gothic" panose="020B0502020202020204" pitchFamily="34" charset="0"/>
                <a:ea typeface="Times New Roman" panose="02020603050405020304" pitchFamily="18" charset="0"/>
              </a:rPr>
              <a:t> et al., 2012; Rivera-Figueroa, 2022). </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Beliefs that ASD is a mystery (Zuckerman et al., 2015) or a result of trauma (Dardennes et al., 2011) are associated with reduced behavioral intervention. </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ea typeface="Times New Roman" panose="02020603050405020304" pitchFamily="18" charset="0"/>
              </a:rPr>
              <a:t>Few studies have compared causal beliefs about ASD or how these beliefs impact service use across racial groups. </a:t>
            </a:r>
          </a:p>
        </p:txBody>
      </p:sp>
    </p:spTree>
    <p:extLst>
      <p:ext uri="{BB962C8B-B14F-4D97-AF65-F5344CB8AC3E}">
        <p14:creationId xmlns:p14="http://schemas.microsoft.com/office/powerpoint/2010/main" val="79256503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8005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8DF8EF-41CE-B24C-9AD0-B7CA5EAC2251}"/>
              </a:ext>
            </a:extLst>
          </p:cNvPr>
          <p:cNvSpPr/>
          <p:nvPr/>
        </p:nvSpPr>
        <p:spPr>
          <a:xfrm>
            <a:off x="0" y="-29472"/>
            <a:ext cx="12192000" cy="6929667"/>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60;p19">
            <a:extLst>
              <a:ext uri="{FF2B5EF4-FFF2-40B4-BE49-F238E27FC236}">
                <a16:creationId xmlns:a16="http://schemas.microsoft.com/office/drawing/2014/main" id="{0DAA37D6-02ED-4E7E-370A-FFEBF53F3912}"/>
              </a:ext>
            </a:extLst>
          </p:cNvPr>
          <p:cNvPicPr preferRelativeResize="0"/>
          <p:nvPr/>
        </p:nvPicPr>
        <p:blipFill rotWithShape="1">
          <a:blip r:embed="rId3">
            <a:alphaModFix/>
          </a:blip>
          <a:srcRect/>
          <a:stretch/>
        </p:blipFill>
        <p:spPr>
          <a:xfrm flipH="1">
            <a:off x="9808310" y="1574843"/>
            <a:ext cx="2295709" cy="5325353"/>
          </a:xfrm>
          <a:prstGeom prst="rect">
            <a:avLst/>
          </a:prstGeom>
          <a:noFill/>
          <a:ln>
            <a:noFill/>
          </a:ln>
        </p:spPr>
      </p:pic>
      <p:sp>
        <p:nvSpPr>
          <p:cNvPr id="10" name="Rounded Rectangle 9">
            <a:extLst>
              <a:ext uri="{FF2B5EF4-FFF2-40B4-BE49-F238E27FC236}">
                <a16:creationId xmlns:a16="http://schemas.microsoft.com/office/drawing/2014/main" id="{755E7B06-33C7-78DC-1A25-7E98A8B7457C}"/>
              </a:ext>
            </a:extLst>
          </p:cNvPr>
          <p:cNvSpPr/>
          <p:nvPr/>
        </p:nvSpPr>
        <p:spPr>
          <a:xfrm>
            <a:off x="-234356" y="2913321"/>
            <a:ext cx="1654941" cy="1878698"/>
          </a:xfrm>
          <a:prstGeom prst="roundRect">
            <a:avLst/>
          </a:prstGeom>
          <a:solidFill>
            <a:schemeClr val="accent3">
              <a:lumMod val="60000"/>
              <a:lumOff val="40000"/>
            </a:schemeClr>
          </a:solidFill>
          <a:ln>
            <a:solidFill>
              <a:srgbClr val="5A1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022" y="3058310"/>
            <a:ext cx="1419563" cy="1325563"/>
          </a:xfrm>
        </p:spPr>
        <p:txBody>
          <a:bodyPr>
            <a:noAutofit/>
          </a:bodyPr>
          <a:lstStyle/>
          <a:p>
            <a:pPr algn="ctr"/>
            <a:r>
              <a:rPr lang="en-US" sz="1800" dirty="0">
                <a:solidFill>
                  <a:srgbClr val="16220F"/>
                </a:solidFill>
                <a:latin typeface="Century Gothic" panose="020B0502020202020204" pitchFamily="34" charset="0"/>
              </a:rPr>
              <a:t>Purpose </a:t>
            </a:r>
            <a:br>
              <a:rPr lang="en-US" sz="1800" dirty="0">
                <a:solidFill>
                  <a:srgbClr val="16220F"/>
                </a:solidFill>
                <a:latin typeface="Century Gothic" panose="020B0502020202020204" pitchFamily="34" charset="0"/>
              </a:rPr>
            </a:br>
            <a:r>
              <a:rPr lang="en-US" sz="1800" dirty="0">
                <a:solidFill>
                  <a:srgbClr val="16220F"/>
                </a:solidFill>
                <a:latin typeface="Century Gothic" panose="020B0502020202020204" pitchFamily="34" charset="0"/>
              </a:rPr>
              <a:t>&amp; Significance</a:t>
            </a:r>
          </a:p>
        </p:txBody>
      </p:sp>
      <p:sp>
        <p:nvSpPr>
          <p:cNvPr id="17" name="TextBox 16">
            <a:extLst>
              <a:ext uri="{FF2B5EF4-FFF2-40B4-BE49-F238E27FC236}">
                <a16:creationId xmlns:a16="http://schemas.microsoft.com/office/drawing/2014/main" id="{9F8ECFA4-CC13-F7DB-96A4-B6A7C5BB7749}"/>
              </a:ext>
            </a:extLst>
          </p:cNvPr>
          <p:cNvSpPr txBox="1"/>
          <p:nvPr/>
        </p:nvSpPr>
        <p:spPr>
          <a:xfrm>
            <a:off x="-108285" y="269187"/>
            <a:ext cx="12502959" cy="784830"/>
          </a:xfrm>
          <a:prstGeom prst="rect">
            <a:avLst/>
          </a:prstGeom>
          <a:noFill/>
        </p:spPr>
        <p:txBody>
          <a:bodyPr wrap="square" rtlCol="0">
            <a:spAutoFit/>
          </a:bodyPr>
          <a:lstStyle/>
          <a:p>
            <a:pPr algn="ctr"/>
            <a:r>
              <a:rPr lang="en-US" sz="4500" dirty="0">
                <a:solidFill>
                  <a:schemeClr val="bg1"/>
                </a:solidFill>
                <a:latin typeface="Century Gothic" panose="020B0502020202020204" pitchFamily="34" charset="0"/>
              </a:rPr>
              <a:t>PURPOSE &amp; SIGNIFICANCE</a:t>
            </a:r>
          </a:p>
        </p:txBody>
      </p:sp>
      <p:sp>
        <p:nvSpPr>
          <p:cNvPr id="7" name="TextBox 6">
            <a:extLst>
              <a:ext uri="{FF2B5EF4-FFF2-40B4-BE49-F238E27FC236}">
                <a16:creationId xmlns:a16="http://schemas.microsoft.com/office/drawing/2014/main" id="{2531F4B5-7DD0-48E1-B13D-B57C5B461FC6}"/>
              </a:ext>
            </a:extLst>
          </p:cNvPr>
          <p:cNvSpPr txBox="1"/>
          <p:nvPr/>
        </p:nvSpPr>
        <p:spPr>
          <a:xfrm>
            <a:off x="1884921" y="1709529"/>
            <a:ext cx="8243420" cy="4454104"/>
          </a:xfrm>
          <a:prstGeom prst="rect">
            <a:avLst/>
          </a:prstGeom>
          <a:noFill/>
        </p:spPr>
        <p:txBody>
          <a:bodyPr wrap="square">
            <a:spAutoFit/>
          </a:bodyPr>
          <a:lstStyle/>
          <a:p>
            <a:pPr indent="457200" algn="ctr" fontAlgn="base">
              <a:lnSpc>
                <a:spcPct val="150000"/>
              </a:lnSpc>
              <a:spcBef>
                <a:spcPts val="100"/>
              </a:spcBef>
              <a:spcAft>
                <a:spcPts val="100"/>
              </a:spcAft>
            </a:pPr>
            <a:r>
              <a:rPr lang="en-US" sz="2400" dirty="0">
                <a:solidFill>
                  <a:schemeClr val="bg1"/>
                </a:solidFill>
                <a:effectLst/>
                <a:latin typeface="Century Gothic" panose="020B0502020202020204" pitchFamily="34" charset="0"/>
                <a:ea typeface="Times New Roman" panose="02020603050405020304" pitchFamily="18" charset="0"/>
              </a:rPr>
              <a:t>ASD is under-researched in multicultural populations</a:t>
            </a:r>
            <a:r>
              <a:rPr lang="en-US" sz="2400" baseline="30000" dirty="0">
                <a:solidFill>
                  <a:schemeClr val="bg1"/>
                </a:solidFill>
                <a:effectLst/>
                <a:latin typeface="Century Gothic" panose="020B0502020202020204" pitchFamily="34" charset="0"/>
                <a:ea typeface="Times New Roman" panose="02020603050405020304" pitchFamily="18" charset="0"/>
              </a:rPr>
              <a:t>1</a:t>
            </a:r>
            <a:r>
              <a:rPr lang="en-US" sz="2400" dirty="0">
                <a:solidFill>
                  <a:schemeClr val="bg1"/>
                </a:solidFill>
                <a:effectLst/>
                <a:latin typeface="Century Gothic" panose="020B0502020202020204" pitchFamily="34" charset="0"/>
                <a:ea typeface="Times New Roman" panose="02020603050405020304" pitchFamily="18" charset="0"/>
              </a:rPr>
              <a:t>, and even more limited in its study of ASD and Black families. Research of culturally based differences in perception is a critical genesis in determining whether Black caregivers have unique beliefs that impact a disparate diagnosis or impact recommendation for related services and interventions. </a:t>
            </a:r>
          </a:p>
        </p:txBody>
      </p:sp>
      <p:sp>
        <p:nvSpPr>
          <p:cNvPr id="8" name="TextBox 7">
            <a:extLst>
              <a:ext uri="{FF2B5EF4-FFF2-40B4-BE49-F238E27FC236}">
                <a16:creationId xmlns:a16="http://schemas.microsoft.com/office/drawing/2014/main" id="{9E1FA233-4C94-D548-64AD-3A482B94F1D7}"/>
              </a:ext>
            </a:extLst>
          </p:cNvPr>
          <p:cNvSpPr txBox="1"/>
          <p:nvPr/>
        </p:nvSpPr>
        <p:spPr>
          <a:xfrm>
            <a:off x="20982" y="6388166"/>
            <a:ext cx="5825634" cy="276999"/>
          </a:xfrm>
          <a:prstGeom prst="rect">
            <a:avLst/>
          </a:prstGeom>
          <a:noFill/>
        </p:spPr>
        <p:txBody>
          <a:bodyPr wrap="none" rtlCol="0">
            <a:spAutoFit/>
          </a:bodyPr>
          <a:lstStyle/>
          <a:p>
            <a:r>
              <a:rPr lang="en-US" sz="1200" baseline="30000" dirty="0">
                <a:solidFill>
                  <a:schemeClr val="bg1"/>
                </a:solidFill>
              </a:rPr>
              <a:t>1</a:t>
            </a:r>
            <a:r>
              <a:rPr lang="en-US" sz="1200" dirty="0"/>
              <a:t> </a:t>
            </a:r>
            <a:r>
              <a:rPr lang="en-US" sz="1200" dirty="0">
                <a:solidFill>
                  <a:schemeClr val="bg1"/>
                </a:solidFill>
                <a:effectLst/>
                <a:latin typeface="Century Gothic" panose="020B0502020202020204" pitchFamily="34" charset="0"/>
                <a:ea typeface="Times New Roman" panose="02020603050405020304" pitchFamily="18" charset="0"/>
              </a:rPr>
              <a:t>(Dyches et al., 2004; El-</a:t>
            </a:r>
            <a:r>
              <a:rPr lang="en-US" sz="1200" dirty="0" err="1">
                <a:solidFill>
                  <a:schemeClr val="bg1"/>
                </a:solidFill>
                <a:effectLst/>
                <a:latin typeface="Century Gothic" panose="020B0502020202020204" pitchFamily="34" charset="0"/>
                <a:ea typeface="Times New Roman" panose="02020603050405020304" pitchFamily="18" charset="0"/>
              </a:rPr>
              <a:t>Ghoroury</a:t>
            </a:r>
            <a:r>
              <a:rPr lang="en-US" sz="1200" dirty="0">
                <a:solidFill>
                  <a:schemeClr val="bg1"/>
                </a:solidFill>
                <a:effectLst/>
                <a:latin typeface="Century Gothic" panose="020B0502020202020204" pitchFamily="34" charset="0"/>
                <a:ea typeface="Times New Roman" panose="02020603050405020304" pitchFamily="18" charset="0"/>
              </a:rPr>
              <a:t> &amp; </a:t>
            </a:r>
            <a:r>
              <a:rPr lang="en-US" sz="1200" dirty="0" err="1">
                <a:solidFill>
                  <a:schemeClr val="bg1"/>
                </a:solidFill>
                <a:effectLst/>
                <a:latin typeface="Century Gothic" panose="020B0502020202020204" pitchFamily="34" charset="0"/>
                <a:ea typeface="Times New Roman" panose="02020603050405020304" pitchFamily="18" charset="0"/>
              </a:rPr>
              <a:t>Krackow</a:t>
            </a:r>
            <a:r>
              <a:rPr lang="en-US" sz="1200" dirty="0">
                <a:solidFill>
                  <a:schemeClr val="bg1"/>
                </a:solidFill>
                <a:effectLst/>
                <a:latin typeface="Century Gothic" panose="020B0502020202020204" pitchFamily="34" charset="0"/>
                <a:ea typeface="Times New Roman" panose="02020603050405020304" pitchFamily="18" charset="0"/>
              </a:rPr>
              <a:t>, 2012; Mandell &amp; Novak, 2005)</a:t>
            </a:r>
            <a:endParaRPr lang="en-US" sz="1200" dirty="0"/>
          </a:p>
        </p:txBody>
      </p:sp>
    </p:spTree>
    <p:extLst>
      <p:ext uri="{BB962C8B-B14F-4D97-AF65-F5344CB8AC3E}">
        <p14:creationId xmlns:p14="http://schemas.microsoft.com/office/powerpoint/2010/main" val="307868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27</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3508653"/>
          </a:xfrm>
          <a:prstGeom prst="rect">
            <a:avLst/>
          </a:prstGeom>
          <a:noFill/>
        </p:spPr>
        <p:txBody>
          <a:bodyPr wrap="square" rtlCol="0">
            <a:spAutoFit/>
          </a:bodyPr>
          <a:lstStyle/>
          <a:p>
            <a:pPr marR="0" fontAlgn="base">
              <a:spcBef>
                <a:spcPts val="600"/>
              </a:spcBef>
              <a:spcAft>
                <a:spcPts val="600"/>
              </a:spcAft>
            </a:pPr>
            <a:r>
              <a:rPr lang="en-US" sz="2400" b="1" dirty="0">
                <a:solidFill>
                  <a:srgbClr val="000000"/>
                </a:solidFill>
                <a:effectLst/>
                <a:latin typeface="Century Gothic" panose="020B0502020202020204" pitchFamily="34" charset="0"/>
                <a:ea typeface="Times New Roman" panose="02020603050405020304" pitchFamily="18" charset="0"/>
              </a:rPr>
              <a:t>Research Framework</a:t>
            </a:r>
          </a:p>
          <a:p>
            <a:pPr marL="342900" marR="0" indent="-342900" fontAlgn="base">
              <a:spcBef>
                <a:spcPts val="600"/>
              </a:spcBef>
              <a:spcAft>
                <a:spcPts val="600"/>
              </a:spcAft>
              <a:buFont typeface="Arial" panose="020B0604020202020204" pitchFamily="34" charset="0"/>
              <a:buChar char="•"/>
            </a:pPr>
            <a:r>
              <a:rPr lang="en-US" sz="2400" kern="0" dirty="0">
                <a:solidFill>
                  <a:srgbClr val="000000"/>
                </a:solidFill>
                <a:effectLst/>
                <a:latin typeface="Century Gothic" panose="020B0502020202020204" pitchFamily="34" charset="0"/>
                <a:ea typeface="Times New Roman" panose="02020603050405020304" pitchFamily="18" charset="0"/>
              </a:rPr>
              <a:t>A </a:t>
            </a:r>
            <a:r>
              <a:rPr lang="en-US" sz="2400" dirty="0">
                <a:effectLst/>
                <a:latin typeface="Century Gothic" panose="020B0502020202020204" pitchFamily="34" charset="0"/>
              </a:rPr>
              <a:t>Dis/ability Critical Race (</a:t>
            </a:r>
            <a:r>
              <a:rPr lang="en-US" sz="2400" dirty="0" err="1">
                <a:effectLst/>
                <a:latin typeface="Century Gothic" panose="020B0502020202020204" pitchFamily="34" charset="0"/>
              </a:rPr>
              <a:t>DisCrit</a:t>
            </a:r>
            <a:r>
              <a:rPr lang="en-US" sz="2400" dirty="0">
                <a:effectLst/>
                <a:latin typeface="Century Gothic" panose="020B0502020202020204" pitchFamily="34" charset="0"/>
              </a:rPr>
              <a:t>) Theoretical framework is utilized to help one interpret and better understand Black experiences in racist, gendered, and ableist contexts</a:t>
            </a:r>
            <a:r>
              <a:rPr lang="en-US" sz="2400" baseline="30000" dirty="0">
                <a:effectLst/>
                <a:latin typeface="Century Gothic" panose="020B0502020202020204" pitchFamily="34" charset="0"/>
              </a:rPr>
              <a:t>1</a:t>
            </a:r>
            <a:r>
              <a:rPr lang="en-US" sz="2400" dirty="0">
                <a:effectLst/>
                <a:latin typeface="Century Gothic" panose="020B0502020202020204" pitchFamily="34" charset="0"/>
              </a:rPr>
              <a:t> and challenges what constitutes knowledge.</a:t>
            </a:r>
            <a:r>
              <a:rPr lang="en-US" sz="2400" baseline="30000" dirty="0">
                <a:effectLst/>
                <a:latin typeface="Century Gothic" panose="020B0502020202020204" pitchFamily="34" charset="0"/>
              </a:rPr>
              <a:t>1 </a:t>
            </a:r>
          </a:p>
          <a:p>
            <a:pPr marL="342900" marR="0" indent="-342900" fontAlgn="base">
              <a:spcBef>
                <a:spcPts val="600"/>
              </a:spcBef>
              <a:spcAft>
                <a:spcPts val="600"/>
              </a:spcAft>
              <a:buFont typeface="Arial" panose="020B0604020202020204" pitchFamily="34" charset="0"/>
              <a:buChar char="•"/>
            </a:pPr>
            <a:r>
              <a:rPr lang="en-US" sz="2400" dirty="0" err="1">
                <a:effectLst/>
                <a:latin typeface="Century Gothic" panose="020B0502020202020204" pitchFamily="34" charset="0"/>
              </a:rPr>
              <a:t>DisCrit</a:t>
            </a:r>
            <a:r>
              <a:rPr lang="en-US" sz="2400" dirty="0">
                <a:effectLst/>
                <a:latin typeface="Century Gothic" panose="020B0502020202020204" pitchFamily="34" charset="0"/>
              </a:rPr>
              <a:t> combines Critical Race Theory and Disability Studies, and provides a theoretical foundation for analyses.</a:t>
            </a:r>
            <a:r>
              <a:rPr lang="en-US" sz="2400" baseline="30000" dirty="0">
                <a:effectLst/>
                <a:latin typeface="Century Gothic" panose="020B0502020202020204" pitchFamily="34" charset="0"/>
              </a:rPr>
              <a:t>2</a:t>
            </a:r>
            <a:r>
              <a:rPr lang="en-US" sz="2400" dirty="0">
                <a:effectLst/>
                <a:latin typeface="Century Gothic" panose="020B0502020202020204" pitchFamily="34" charset="0"/>
              </a:rPr>
              <a:t> </a:t>
            </a:r>
          </a:p>
          <a:p>
            <a:pPr marL="342900" marR="0" indent="-342900" fontAlgn="base">
              <a:spcBef>
                <a:spcPts val="600"/>
              </a:spcBef>
              <a:spcAft>
                <a:spcPts val="600"/>
              </a:spcAft>
              <a:buFont typeface="Arial" panose="020B0604020202020204" pitchFamily="34" charset="0"/>
              <a:buChar char="•"/>
            </a:pPr>
            <a:r>
              <a:rPr lang="en-US" sz="2400" dirty="0" err="1">
                <a:latin typeface="Century Gothic" panose="020B0502020202020204" pitchFamily="34" charset="0"/>
              </a:rPr>
              <a:t>DisCrit</a:t>
            </a:r>
            <a:r>
              <a:rPr lang="en-US" sz="2400" dirty="0">
                <a:latin typeface="Century Gothic" panose="020B0502020202020204" pitchFamily="34" charset="0"/>
              </a:rPr>
              <a:t> is operationalized through 7 tenets.</a:t>
            </a:r>
          </a:p>
        </p:txBody>
      </p:sp>
      <p:sp>
        <p:nvSpPr>
          <p:cNvPr id="2" name="TextBox 1">
            <a:extLst>
              <a:ext uri="{FF2B5EF4-FFF2-40B4-BE49-F238E27FC236}">
                <a16:creationId xmlns:a16="http://schemas.microsoft.com/office/drawing/2014/main" id="{27178C38-11C4-BCE4-CC94-663776E5911C}"/>
              </a:ext>
            </a:extLst>
          </p:cNvPr>
          <p:cNvSpPr txBox="1"/>
          <p:nvPr/>
        </p:nvSpPr>
        <p:spPr>
          <a:xfrm>
            <a:off x="1093304" y="6285034"/>
            <a:ext cx="12387622" cy="461665"/>
          </a:xfrm>
          <a:prstGeom prst="rect">
            <a:avLst/>
          </a:prstGeom>
          <a:noFill/>
        </p:spPr>
        <p:txBody>
          <a:bodyPr wrap="square" rtlCol="0">
            <a:spAutoFit/>
          </a:bodyPr>
          <a:lstStyle/>
          <a:p>
            <a:r>
              <a:rPr lang="en-US" sz="1200" baseline="30000" dirty="0"/>
              <a:t>1</a:t>
            </a:r>
            <a:r>
              <a:rPr lang="en-US" sz="1200" dirty="0"/>
              <a:t> </a:t>
            </a:r>
            <a:r>
              <a:rPr lang="en-US" sz="1200" dirty="0">
                <a:effectLst/>
                <a:latin typeface="Century Gothic" panose="020B0502020202020204" pitchFamily="34" charset="0"/>
              </a:rPr>
              <a:t>(</a:t>
            </a:r>
            <a:r>
              <a:rPr lang="en-US" sz="1200" dirty="0" err="1">
                <a:effectLst/>
                <a:latin typeface="Century Gothic" panose="020B0502020202020204" pitchFamily="34" charset="0"/>
              </a:rPr>
              <a:t>Drame</a:t>
            </a:r>
            <a:r>
              <a:rPr lang="en-US" sz="1200" dirty="0">
                <a:effectLst/>
                <a:latin typeface="Century Gothic" panose="020B0502020202020204" pitchFamily="34" charset="0"/>
              </a:rPr>
              <a:t> et al., 2020),</a:t>
            </a:r>
          </a:p>
          <a:p>
            <a:r>
              <a:rPr lang="en-US" sz="1200" baseline="30000" dirty="0">
                <a:latin typeface="Century Gothic" panose="020B0502020202020204" pitchFamily="34" charset="0"/>
              </a:rPr>
              <a:t>2</a:t>
            </a:r>
            <a:r>
              <a:rPr lang="en-US" sz="1200" dirty="0">
                <a:latin typeface="Century Gothic" panose="020B0502020202020204" pitchFamily="34" charset="0"/>
              </a:rPr>
              <a:t> </a:t>
            </a:r>
            <a:r>
              <a:rPr lang="en-US" sz="1200" dirty="0">
                <a:effectLst/>
                <a:latin typeface="Century Gothic" panose="020B0502020202020204" pitchFamily="34" charset="0"/>
              </a:rPr>
              <a:t>(Annamma et al., 2013; </a:t>
            </a:r>
            <a:r>
              <a:rPr lang="en-US" sz="1200" dirty="0" err="1">
                <a:effectLst/>
                <a:latin typeface="Century Gothic" panose="020B0502020202020204" pitchFamily="34" charset="0"/>
              </a:rPr>
              <a:t>Meekosha</a:t>
            </a:r>
            <a:r>
              <a:rPr lang="en-US" sz="1200" dirty="0">
                <a:effectLst/>
                <a:latin typeface="Century Gothic" panose="020B0502020202020204" pitchFamily="34" charset="0"/>
              </a:rPr>
              <a:t> and Shuttleworth, 2009) </a:t>
            </a:r>
            <a:endParaRPr lang="en-US" sz="1200" dirty="0"/>
          </a:p>
        </p:txBody>
      </p:sp>
    </p:spTree>
    <p:extLst>
      <p:ext uri="{BB962C8B-B14F-4D97-AF65-F5344CB8AC3E}">
        <p14:creationId xmlns:p14="http://schemas.microsoft.com/office/powerpoint/2010/main" val="372485985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739597-6ACD-009D-C802-5184935FCAF6}"/>
              </a:ext>
            </a:extLst>
          </p:cNvPr>
          <p:cNvPicPr>
            <a:picLocks noGrp="1" noChangeAspect="1"/>
          </p:cNvPicPr>
          <p:nvPr>
            <p:ph idx="1"/>
          </p:nvPr>
        </p:nvPicPr>
        <p:blipFill>
          <a:blip r:embed="rId3"/>
          <a:stretch>
            <a:fillRect/>
          </a:stretch>
        </p:blipFill>
        <p:spPr>
          <a:xfrm>
            <a:off x="0" y="1"/>
            <a:ext cx="12532332" cy="7340166"/>
          </a:xfrm>
        </p:spPr>
      </p:pic>
      <p:sp>
        <p:nvSpPr>
          <p:cNvPr id="17" name="TextBox 16">
            <a:extLst>
              <a:ext uri="{FF2B5EF4-FFF2-40B4-BE49-F238E27FC236}">
                <a16:creationId xmlns:a16="http://schemas.microsoft.com/office/drawing/2014/main" id="{9F8ECFA4-CC13-F7DB-96A4-B6A7C5BB7749}"/>
              </a:ext>
            </a:extLst>
          </p:cNvPr>
          <p:cNvSpPr txBox="1"/>
          <p:nvPr/>
        </p:nvSpPr>
        <p:spPr>
          <a:xfrm>
            <a:off x="-108285" y="269187"/>
            <a:ext cx="12502959" cy="784830"/>
          </a:xfrm>
          <a:prstGeom prst="rect">
            <a:avLst/>
          </a:prstGeom>
          <a:noFill/>
        </p:spPr>
        <p:txBody>
          <a:bodyPr wrap="square" rtlCol="0">
            <a:spAutoFit/>
          </a:bodyPr>
          <a:lstStyle/>
          <a:p>
            <a:pPr algn="ctr"/>
            <a:r>
              <a:rPr lang="en-US" sz="4500" dirty="0">
                <a:solidFill>
                  <a:schemeClr val="bg1"/>
                </a:solidFill>
                <a:latin typeface="Century Gothic" panose="020B0502020202020204" pitchFamily="34" charset="0"/>
              </a:rPr>
              <a:t>7 TENETS OF DISCRIT</a:t>
            </a:r>
          </a:p>
        </p:txBody>
      </p:sp>
      <p:pic>
        <p:nvPicPr>
          <p:cNvPr id="9" name="Picture 8">
            <a:extLst>
              <a:ext uri="{FF2B5EF4-FFF2-40B4-BE49-F238E27FC236}">
                <a16:creationId xmlns:a16="http://schemas.microsoft.com/office/drawing/2014/main" id="{AEDC18FF-3392-902C-8C9B-375E55B493FB}"/>
              </a:ext>
            </a:extLst>
          </p:cNvPr>
          <p:cNvPicPr>
            <a:picLocks noChangeAspect="1"/>
          </p:cNvPicPr>
          <p:nvPr/>
        </p:nvPicPr>
        <p:blipFill rotWithShape="1">
          <a:blip r:embed="rId4"/>
          <a:srcRect/>
          <a:stretch/>
        </p:blipFill>
        <p:spPr>
          <a:xfrm>
            <a:off x="239486" y="1442946"/>
            <a:ext cx="12155188" cy="5145868"/>
          </a:xfrm>
          <a:prstGeom prst="roundRect">
            <a:avLst>
              <a:gd name="adj" fmla="val 6936"/>
            </a:avLst>
          </a:prstGeom>
          <a:ln w="57150">
            <a:solidFill>
              <a:schemeClr val="bg1"/>
            </a:solidFill>
          </a:ln>
        </p:spPr>
      </p:pic>
      <p:sp>
        <p:nvSpPr>
          <p:cNvPr id="13" name="Rectangle 12">
            <a:extLst>
              <a:ext uri="{FF2B5EF4-FFF2-40B4-BE49-F238E27FC236}">
                <a16:creationId xmlns:a16="http://schemas.microsoft.com/office/drawing/2014/main" id="{1D96C4AC-28FB-1DDD-80F0-C413420549E9}"/>
              </a:ext>
            </a:extLst>
          </p:cNvPr>
          <p:cNvSpPr/>
          <p:nvPr/>
        </p:nvSpPr>
        <p:spPr>
          <a:xfrm>
            <a:off x="0" y="3022795"/>
            <a:ext cx="12532332" cy="1587068"/>
          </a:xfrm>
          <a:prstGeom prst="rect">
            <a:avLst/>
          </a:prstGeom>
          <a:solidFill>
            <a:srgbClr val="CC0999">
              <a:alpha val="2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87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29</a:t>
            </a:fld>
            <a:endParaRPr kern="0">
              <a:solidFill>
                <a:srgbClr val="80828B"/>
              </a:solidFill>
            </a:endParaRPr>
          </a:p>
        </p:txBody>
      </p:sp>
      <p:sp>
        <p:nvSpPr>
          <p:cNvPr id="3" name="TextBox 2">
            <a:extLst>
              <a:ext uri="{FF2B5EF4-FFF2-40B4-BE49-F238E27FC236}">
                <a16:creationId xmlns:a16="http://schemas.microsoft.com/office/drawing/2014/main" id="{7E67DBBC-D46D-1B84-CD45-27FB57B2BF56}"/>
              </a:ext>
            </a:extLst>
          </p:cNvPr>
          <p:cNvSpPr txBox="1"/>
          <p:nvPr/>
        </p:nvSpPr>
        <p:spPr>
          <a:xfrm>
            <a:off x="1262003" y="998152"/>
            <a:ext cx="10100468" cy="4770537"/>
          </a:xfrm>
          <a:prstGeom prst="rect">
            <a:avLst/>
          </a:prstGeom>
          <a:noFill/>
        </p:spPr>
        <p:txBody>
          <a:bodyPr wrap="square" rtlCol="0">
            <a:spAutoFit/>
          </a:bodyPr>
          <a:lstStyle/>
          <a:p>
            <a:pPr marR="0" fontAlgn="base">
              <a:spcBef>
                <a:spcPts val="600"/>
              </a:spcBef>
              <a:spcAft>
                <a:spcPts val="600"/>
              </a:spcAft>
            </a:pPr>
            <a:r>
              <a:rPr lang="en-US" sz="2400" b="1" dirty="0">
                <a:solidFill>
                  <a:srgbClr val="000000"/>
                </a:solidFill>
                <a:effectLst/>
                <a:latin typeface="Century Gothic" panose="020B0502020202020204" pitchFamily="34" charset="0"/>
                <a:ea typeface="Times New Roman" panose="02020603050405020304" pitchFamily="18" charset="0"/>
              </a:rPr>
              <a:t>Method</a:t>
            </a:r>
          </a:p>
          <a:p>
            <a:pPr marL="342900" marR="0" indent="-342900" fontAlgn="base">
              <a:spcBef>
                <a:spcPts val="600"/>
              </a:spcBef>
              <a:spcAft>
                <a:spcPts val="600"/>
              </a:spcAft>
              <a:buFont typeface="Arial" panose="020B0604020202020204" pitchFamily="34" charset="0"/>
              <a:buChar char="•"/>
            </a:pPr>
            <a:r>
              <a:rPr lang="en-US" sz="2400" b="1" kern="0" dirty="0">
                <a:solidFill>
                  <a:srgbClr val="000000"/>
                </a:solidFill>
                <a:effectLst/>
                <a:latin typeface="Century Gothic" panose="020B0502020202020204" pitchFamily="34" charset="0"/>
                <a:ea typeface="Times New Roman" panose="02020603050405020304" pitchFamily="18" charset="0"/>
              </a:rPr>
              <a:t>Narrative </a:t>
            </a:r>
            <a:r>
              <a:rPr lang="en-US" sz="2400" b="1" dirty="0">
                <a:effectLst/>
                <a:latin typeface="Century Gothic" panose="020B0502020202020204" pitchFamily="34" charset="0"/>
              </a:rPr>
              <a:t>inquiry </a:t>
            </a:r>
            <a:r>
              <a:rPr lang="en-US" sz="2400" dirty="0">
                <a:effectLst/>
                <a:latin typeface="Century Gothic" panose="020B0502020202020204" pitchFamily="34" charset="0"/>
              </a:rPr>
              <a:t>and </a:t>
            </a:r>
            <a:r>
              <a:rPr lang="en-US" sz="2400" dirty="0" err="1">
                <a:effectLst/>
                <a:latin typeface="Century Gothic" panose="020B0502020202020204" pitchFamily="34" charset="0"/>
              </a:rPr>
              <a:t>DisCrit</a:t>
            </a:r>
            <a:r>
              <a:rPr lang="en-US" sz="2400" dirty="0">
                <a:effectLst/>
                <a:latin typeface="Century Gothic" panose="020B0502020202020204" pitchFamily="34" charset="0"/>
              </a:rPr>
              <a:t> lens;</a:t>
            </a:r>
          </a:p>
          <a:p>
            <a:pPr marL="342900" marR="0" indent="-342900" fontAlgn="base">
              <a:spcBef>
                <a:spcPts val="600"/>
              </a:spcBef>
              <a:spcAft>
                <a:spcPts val="600"/>
              </a:spcAft>
              <a:buFont typeface="Arial" panose="020B0604020202020204" pitchFamily="34" charset="0"/>
              <a:buChar char="•"/>
            </a:pPr>
            <a:r>
              <a:rPr lang="en-US" sz="2400" dirty="0">
                <a:latin typeface="Century Gothic" panose="020B0502020202020204" pitchFamily="34" charset="0"/>
              </a:rPr>
              <a:t>Capture d</a:t>
            </a:r>
            <a:r>
              <a:rPr lang="en-US" sz="2400" dirty="0">
                <a:effectLst/>
                <a:latin typeface="Century Gothic" panose="020B0502020202020204" pitchFamily="34" charset="0"/>
              </a:rPr>
              <a:t>ifference versus deficit and lived experiences of caregivers maneuvering the system that has historically </a:t>
            </a:r>
            <a:r>
              <a:rPr lang="en-US" sz="2400" b="1" dirty="0">
                <a:solidFill>
                  <a:srgbClr val="680053"/>
                </a:solidFill>
                <a:effectLst/>
                <a:latin typeface="Century Gothic" panose="020B0502020202020204" pitchFamily="34" charset="0"/>
              </a:rPr>
              <a:t>disabled race and racialized ability</a:t>
            </a:r>
            <a:r>
              <a:rPr lang="en-US" sz="2400" dirty="0">
                <a:effectLst/>
                <a:latin typeface="Century Gothic" panose="020B0502020202020204" pitchFamily="34" charset="0"/>
              </a:rPr>
              <a:t> (Hart et al., 2009; Annamma et al., 2013)</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rPr>
              <a:t>This research foci and purpose fills a critical knowledge gap</a:t>
            </a:r>
          </a:p>
          <a:p>
            <a:pPr marL="342900" marR="0" indent="-342900" fontAlgn="base">
              <a:spcBef>
                <a:spcPts val="600"/>
              </a:spcBef>
              <a:spcAft>
                <a:spcPts val="600"/>
              </a:spcAft>
              <a:buFont typeface="Arial" panose="020B0604020202020204" pitchFamily="34" charset="0"/>
              <a:buChar char="•"/>
            </a:pPr>
            <a:r>
              <a:rPr lang="en-US" sz="2400" dirty="0">
                <a:effectLst/>
                <a:latin typeface="Century Gothic" panose="020B0502020202020204" pitchFamily="34" charset="0"/>
              </a:rPr>
              <a:t>Entry point for understanding how </a:t>
            </a:r>
            <a:r>
              <a:rPr lang="en-US" sz="2400" b="1" dirty="0">
                <a:effectLst/>
                <a:latin typeface="Century Gothic" panose="020B0502020202020204" pitchFamily="34" charset="0"/>
              </a:rPr>
              <a:t>Black caregivers of children with ASD view characteristics of the disorder/disability and how such perceptions impact parents’ involvement in the selection of services and intervention.</a:t>
            </a:r>
            <a:r>
              <a:rPr lang="en-US" sz="2400" b="1" kern="0" dirty="0">
                <a:solidFill>
                  <a:srgbClr val="000000"/>
                </a:solidFill>
                <a:effectLst/>
                <a:latin typeface="Century Gothic" panose="020B0502020202020204" pitchFamily="34" charset="0"/>
                <a:ea typeface="Times New Roman" panose="02020603050405020304" pitchFamily="18" charset="0"/>
              </a:rPr>
              <a:t> </a:t>
            </a:r>
            <a:r>
              <a:rPr lang="en-US" sz="2400" b="1" dirty="0">
                <a:effectLst/>
                <a:latin typeface="Century Gothic" panose="020B0502020202020204" pitchFamily="34" charset="0"/>
              </a:rPr>
              <a:t> </a:t>
            </a:r>
            <a:endParaRPr lang="en-US" sz="2400" b="1" dirty="0">
              <a:latin typeface="Century Gothic" panose="020B0502020202020204" pitchFamily="34" charset="0"/>
            </a:endParaRPr>
          </a:p>
        </p:txBody>
      </p:sp>
    </p:spTree>
    <p:extLst>
      <p:ext uri="{BB962C8B-B14F-4D97-AF65-F5344CB8AC3E}">
        <p14:creationId xmlns:p14="http://schemas.microsoft.com/office/powerpoint/2010/main" val="407884824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252805" y="532442"/>
            <a:ext cx="9610000" cy="844400"/>
          </a:xfrm>
          <a:prstGeom prst="rect">
            <a:avLst/>
          </a:prstGeom>
        </p:spPr>
        <p:txBody>
          <a:bodyPr spcFirstLastPara="1" wrap="square" lIns="0" tIns="0" rIns="0" bIns="0" anchor="ctr" anchorCtr="0">
            <a:noAutofit/>
          </a:bodyPr>
          <a:lstStyle/>
          <a:p>
            <a:r>
              <a:rPr lang="en" dirty="0">
                <a:solidFill>
                  <a:schemeClr val="accent5">
                    <a:lumMod val="50000"/>
                  </a:schemeClr>
                </a:solidFill>
              </a:rPr>
              <a:t>CV: Education</a:t>
            </a:r>
            <a:endParaRPr dirty="0">
              <a:solidFill>
                <a:schemeClr val="accent5">
                  <a:lumMod val="50000"/>
                </a:schemeClr>
              </a:solidFill>
            </a:endParaRPr>
          </a:p>
        </p:txBody>
      </p:sp>
      <p:sp>
        <p:nvSpPr>
          <p:cNvPr id="84" name="Google Shape;84;p14"/>
          <p:cNvSpPr txBox="1">
            <a:spLocks noGrp="1"/>
          </p:cNvSpPr>
          <p:nvPr>
            <p:ph type="body" idx="1"/>
          </p:nvPr>
        </p:nvSpPr>
        <p:spPr>
          <a:xfrm>
            <a:off x="807530" y="2421053"/>
            <a:ext cx="2012582" cy="4012000"/>
          </a:xfrm>
          <a:prstGeom prst="rect">
            <a:avLst/>
          </a:prstGeom>
        </p:spPr>
        <p:txBody>
          <a:bodyPr spcFirstLastPara="1" wrap="square" lIns="0" tIns="0" rIns="0" bIns="0" anchor="t" anchorCtr="0">
            <a:noAutofit/>
          </a:bodyPr>
          <a:lstStyle/>
          <a:p>
            <a:pPr marL="0" indent="0">
              <a:lnSpc>
                <a:spcPct val="100000"/>
              </a:lnSpc>
              <a:buNone/>
            </a:pPr>
            <a:r>
              <a:rPr lang="en" sz="1733" b="1" dirty="0"/>
              <a:t>Bachelor’s Degree</a:t>
            </a:r>
          </a:p>
          <a:p>
            <a:pPr marL="0" indent="0">
              <a:lnSpc>
                <a:spcPct val="100000"/>
              </a:lnSpc>
              <a:buNone/>
            </a:pPr>
            <a:endParaRPr lang="en-US" sz="1733" dirty="0"/>
          </a:p>
          <a:p>
            <a:pPr marL="0" indent="0">
              <a:lnSpc>
                <a:spcPct val="100000"/>
              </a:lnSpc>
              <a:buNone/>
            </a:pPr>
            <a:r>
              <a:rPr lang="en-US" sz="1733" b="1" dirty="0"/>
              <a:t>1991-1994</a:t>
            </a:r>
          </a:p>
          <a:p>
            <a:pPr marL="0" indent="0">
              <a:lnSpc>
                <a:spcPct val="100000"/>
              </a:lnSpc>
              <a:buNone/>
            </a:pPr>
            <a:r>
              <a:rPr lang="en-US" sz="1733" i="1" dirty="0"/>
              <a:t>Management &amp; Marketing</a:t>
            </a:r>
          </a:p>
          <a:p>
            <a:pPr marL="0" indent="0">
              <a:lnSpc>
                <a:spcPct val="100000"/>
              </a:lnSpc>
              <a:buNone/>
            </a:pPr>
            <a:endParaRPr lang="en-US" sz="1733" i="1" dirty="0"/>
          </a:p>
          <a:p>
            <a:pPr marL="0" indent="0">
              <a:lnSpc>
                <a:spcPct val="100000"/>
              </a:lnSpc>
              <a:buNone/>
            </a:pPr>
            <a:r>
              <a:rPr lang="en-US" sz="1733" i="1" dirty="0"/>
              <a:t>Concentration: Marketing</a:t>
            </a:r>
          </a:p>
          <a:p>
            <a:pPr marL="0" indent="0">
              <a:lnSpc>
                <a:spcPct val="100000"/>
              </a:lnSpc>
              <a:buNone/>
            </a:pPr>
            <a:endParaRPr lang="en-US" sz="1733" dirty="0"/>
          </a:p>
          <a:p>
            <a:pPr marL="0" indent="0">
              <a:lnSpc>
                <a:spcPct val="100000"/>
              </a:lnSpc>
              <a:buNone/>
            </a:pPr>
            <a:r>
              <a:rPr lang="en-US" sz="1733" b="1" dirty="0"/>
              <a:t>University of </a:t>
            </a:r>
          </a:p>
          <a:p>
            <a:pPr marL="0" indent="0">
              <a:lnSpc>
                <a:spcPct val="100000"/>
              </a:lnSpc>
              <a:buNone/>
            </a:pPr>
            <a:r>
              <a:rPr lang="en-US" sz="1733" b="1" dirty="0"/>
              <a:t>North Carolina at Greensboro</a:t>
            </a:r>
            <a:endParaRPr lang="en-US" sz="1733" b="1" i="1" dirty="0"/>
          </a:p>
          <a:p>
            <a:pPr marL="0" indent="0">
              <a:lnSpc>
                <a:spcPct val="100000"/>
              </a:lnSpc>
              <a:spcAft>
                <a:spcPts val="1067"/>
              </a:spcAft>
              <a:buNone/>
            </a:pPr>
            <a:r>
              <a:rPr lang="en-US" sz="1733" i="1" dirty="0"/>
              <a:t>Greensboro, NC</a:t>
            </a:r>
          </a:p>
        </p:txBody>
      </p:sp>
      <p:sp>
        <p:nvSpPr>
          <p:cNvPr id="85" name="Google Shape;85;p14"/>
          <p:cNvSpPr txBox="1">
            <a:spLocks noGrp="1"/>
          </p:cNvSpPr>
          <p:nvPr>
            <p:ph type="body" idx="2"/>
          </p:nvPr>
        </p:nvSpPr>
        <p:spPr>
          <a:xfrm>
            <a:off x="2930147" y="2419288"/>
            <a:ext cx="2244400" cy="4012000"/>
          </a:xfrm>
          <a:prstGeom prst="rect">
            <a:avLst/>
          </a:prstGeom>
        </p:spPr>
        <p:txBody>
          <a:bodyPr spcFirstLastPara="1" wrap="square" lIns="0" tIns="0" rIns="0" bIns="0" anchor="t" anchorCtr="0">
            <a:noAutofit/>
          </a:bodyPr>
          <a:lstStyle/>
          <a:p>
            <a:pPr marL="0" indent="0">
              <a:buNone/>
            </a:pPr>
            <a:r>
              <a:rPr lang="en" sz="1733" b="1" dirty="0"/>
              <a:t>Master’s Degree</a:t>
            </a:r>
          </a:p>
          <a:p>
            <a:pPr marL="0" indent="0">
              <a:buNone/>
            </a:pPr>
            <a:endParaRPr lang="en" sz="1100" b="1" dirty="0"/>
          </a:p>
          <a:p>
            <a:pPr marL="0" indent="0">
              <a:lnSpc>
                <a:spcPct val="100000"/>
              </a:lnSpc>
              <a:buNone/>
            </a:pPr>
            <a:r>
              <a:rPr lang="en-US" sz="1733" b="1" dirty="0"/>
              <a:t>1997-2003</a:t>
            </a:r>
          </a:p>
          <a:p>
            <a:pPr marL="0" indent="0">
              <a:lnSpc>
                <a:spcPct val="100000"/>
              </a:lnSpc>
              <a:buNone/>
            </a:pPr>
            <a:r>
              <a:rPr lang="en" sz="1733" i="1" dirty="0"/>
              <a:t>Biblical Studies</a:t>
            </a:r>
          </a:p>
          <a:p>
            <a:pPr marL="0" indent="0">
              <a:lnSpc>
                <a:spcPct val="100000"/>
              </a:lnSpc>
              <a:buNone/>
            </a:pPr>
            <a:endParaRPr lang="en" sz="1733" i="1" dirty="0"/>
          </a:p>
          <a:p>
            <a:pPr marL="0" indent="0">
              <a:lnSpc>
                <a:spcPct val="100000"/>
              </a:lnSpc>
              <a:buNone/>
            </a:pPr>
            <a:r>
              <a:rPr lang="en" sz="1733" i="1" dirty="0"/>
              <a:t>Concentration:</a:t>
            </a:r>
          </a:p>
          <a:p>
            <a:pPr marL="0" indent="0">
              <a:lnSpc>
                <a:spcPct val="100000"/>
              </a:lnSpc>
              <a:buNone/>
            </a:pPr>
            <a:r>
              <a:rPr lang="en" sz="1733" i="1" dirty="0"/>
              <a:t>Theology</a:t>
            </a:r>
          </a:p>
          <a:p>
            <a:pPr marL="0" indent="0">
              <a:lnSpc>
                <a:spcPct val="100000"/>
              </a:lnSpc>
              <a:buNone/>
            </a:pPr>
            <a:endParaRPr sz="1733" i="1" dirty="0"/>
          </a:p>
          <a:p>
            <a:pPr marL="0" indent="0">
              <a:lnSpc>
                <a:spcPct val="100000"/>
              </a:lnSpc>
              <a:buNone/>
            </a:pPr>
            <a:r>
              <a:rPr lang="en-US" sz="1733" b="1" dirty="0"/>
              <a:t>Capital Bible </a:t>
            </a:r>
          </a:p>
          <a:p>
            <a:pPr marL="0" indent="0">
              <a:lnSpc>
                <a:spcPct val="100000"/>
              </a:lnSpc>
              <a:buNone/>
            </a:pPr>
            <a:r>
              <a:rPr lang="en-US" sz="1733" b="1" dirty="0"/>
              <a:t>Seminary</a:t>
            </a:r>
            <a:endParaRPr lang="en-US" sz="1733" b="1" i="1" dirty="0"/>
          </a:p>
          <a:p>
            <a:pPr marL="0" indent="0">
              <a:lnSpc>
                <a:spcPct val="100000"/>
              </a:lnSpc>
              <a:buNone/>
            </a:pPr>
            <a:r>
              <a:rPr lang="en-US" sz="1733" i="1" dirty="0"/>
              <a:t>Lanham, MD</a:t>
            </a:r>
          </a:p>
        </p:txBody>
      </p:sp>
      <p:sp>
        <p:nvSpPr>
          <p:cNvPr id="86" name="Google Shape;86;p14"/>
          <p:cNvSpPr txBox="1">
            <a:spLocks noGrp="1"/>
          </p:cNvSpPr>
          <p:nvPr>
            <p:ph type="body" idx="3"/>
          </p:nvPr>
        </p:nvSpPr>
        <p:spPr>
          <a:xfrm>
            <a:off x="9527128" y="2419288"/>
            <a:ext cx="2027196" cy="2227868"/>
          </a:xfrm>
          <a:prstGeom prst="rect">
            <a:avLst/>
          </a:prstGeom>
        </p:spPr>
        <p:txBody>
          <a:bodyPr spcFirstLastPara="1" wrap="square" lIns="0" tIns="0" rIns="0" bIns="0" anchor="t" anchorCtr="0">
            <a:noAutofit/>
          </a:bodyPr>
          <a:lstStyle/>
          <a:p>
            <a:pPr marL="0" indent="0">
              <a:lnSpc>
                <a:spcPct val="100000"/>
              </a:lnSpc>
              <a:buNone/>
            </a:pPr>
            <a:r>
              <a:rPr lang="en-US" sz="1730" b="1" dirty="0"/>
              <a:t>Doctor of Philosophy</a:t>
            </a:r>
            <a:endParaRPr sz="1730" b="1" dirty="0"/>
          </a:p>
          <a:p>
            <a:pPr marL="0" indent="0">
              <a:lnSpc>
                <a:spcPct val="100000"/>
              </a:lnSpc>
              <a:buNone/>
            </a:pPr>
            <a:endParaRPr lang="en" sz="1200" dirty="0"/>
          </a:p>
          <a:p>
            <a:pPr marL="0" indent="0">
              <a:lnSpc>
                <a:spcPct val="100000"/>
              </a:lnSpc>
              <a:buNone/>
            </a:pPr>
            <a:r>
              <a:rPr lang="en-US" sz="1733" b="1" dirty="0"/>
              <a:t>2021-2024</a:t>
            </a:r>
            <a:endParaRPr sz="1733" b="1" dirty="0"/>
          </a:p>
          <a:p>
            <a:pPr marL="0" indent="0">
              <a:lnSpc>
                <a:spcPct val="100000"/>
              </a:lnSpc>
              <a:buNone/>
            </a:pPr>
            <a:r>
              <a:rPr lang="en" sz="1733" i="1" dirty="0"/>
              <a:t>Special Education</a:t>
            </a:r>
            <a:endParaRPr sz="1733" i="1" dirty="0"/>
          </a:p>
          <a:p>
            <a:pPr marL="0" indent="0">
              <a:lnSpc>
                <a:spcPct val="100000"/>
              </a:lnSpc>
              <a:buNone/>
            </a:pPr>
            <a:endParaRPr lang="en" sz="1733" dirty="0"/>
          </a:p>
          <a:p>
            <a:pPr marL="0" indent="0">
              <a:lnSpc>
                <a:spcPct val="100000"/>
              </a:lnSpc>
              <a:buNone/>
            </a:pPr>
            <a:r>
              <a:rPr lang="en" sz="1733" b="1" dirty="0"/>
              <a:t>George Mason </a:t>
            </a:r>
          </a:p>
          <a:p>
            <a:pPr marL="0" indent="0">
              <a:lnSpc>
                <a:spcPct val="100000"/>
              </a:lnSpc>
              <a:buNone/>
            </a:pPr>
            <a:r>
              <a:rPr lang="en" sz="1733" b="1" dirty="0"/>
              <a:t>University </a:t>
            </a:r>
            <a:endParaRPr sz="1733" b="1" i="1" dirty="0"/>
          </a:p>
          <a:p>
            <a:pPr marL="0" indent="0">
              <a:lnSpc>
                <a:spcPct val="100000"/>
              </a:lnSpc>
              <a:buNone/>
            </a:pPr>
            <a:r>
              <a:rPr lang="en" sz="1733" i="1" dirty="0"/>
              <a:t>Fairfax, Virginia</a:t>
            </a:r>
            <a:endParaRPr sz="1733" i="1" dirty="0"/>
          </a:p>
          <a:p>
            <a:pPr marL="0" indent="0">
              <a:spcBef>
                <a:spcPts val="1067"/>
              </a:spcBef>
              <a:spcAft>
                <a:spcPts val="1067"/>
              </a:spcAft>
              <a:buNone/>
            </a:pPr>
            <a:endParaRPr sz="1733" dirty="0"/>
          </a:p>
        </p:txBody>
      </p:sp>
      <p:sp>
        <p:nvSpPr>
          <p:cNvPr id="87" name="Google Shape;87;p14"/>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3</a:t>
            </a:fld>
            <a:endParaRPr kern="0">
              <a:solidFill>
                <a:srgbClr val="80828B"/>
              </a:solidFill>
            </a:endParaRPr>
          </a:p>
        </p:txBody>
      </p:sp>
      <p:sp>
        <p:nvSpPr>
          <p:cNvPr id="2" name="Google Shape;85;p14">
            <a:extLst>
              <a:ext uri="{FF2B5EF4-FFF2-40B4-BE49-F238E27FC236}">
                <a16:creationId xmlns:a16="http://schemas.microsoft.com/office/drawing/2014/main" id="{CFA9BE79-07F4-018B-2315-0F504FF63C37}"/>
              </a:ext>
            </a:extLst>
          </p:cNvPr>
          <p:cNvSpPr txBox="1">
            <a:spLocks/>
          </p:cNvSpPr>
          <p:nvPr/>
        </p:nvSpPr>
        <p:spPr>
          <a:xfrm>
            <a:off x="5215977" y="2419288"/>
            <a:ext cx="2012582" cy="4012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1pPr>
            <a:lvl2pPr marL="1219170" marR="0" lvl="1"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2pPr>
            <a:lvl3pPr marL="1828754" marR="0" lvl="2"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3pPr>
            <a:lvl4pPr marL="2438339" marR="0" lvl="3"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4pPr>
            <a:lvl5pPr marL="3047924" marR="0" lvl="4"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5pPr>
            <a:lvl6pPr marL="3657509" marR="0" lvl="5"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6pPr>
            <a:lvl7pPr marL="4267093" marR="0" lvl="6"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7pPr>
            <a:lvl8pPr marL="4876678" marR="0" lvl="7"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8pPr>
            <a:lvl9pPr marL="5486263" marR="0" lvl="8" indent="-457189" algn="l" rtl="0">
              <a:lnSpc>
                <a:spcPct val="115000"/>
              </a:lnSpc>
              <a:spcBef>
                <a:spcPts val="1067"/>
              </a:spcBef>
              <a:spcAft>
                <a:spcPts val="1067"/>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nSpc>
                <a:spcPct val="100000"/>
              </a:lnSpc>
              <a:buFont typeface="Red Hat Text"/>
              <a:buNone/>
            </a:pPr>
            <a:r>
              <a:rPr lang="en-US" sz="1733" b="1" kern="0" dirty="0"/>
              <a:t>Master’s Degree</a:t>
            </a:r>
          </a:p>
          <a:p>
            <a:pPr marL="0" indent="0">
              <a:lnSpc>
                <a:spcPct val="100000"/>
              </a:lnSpc>
              <a:buFont typeface="Red Hat Text"/>
              <a:buNone/>
            </a:pPr>
            <a:endParaRPr lang="en-US" sz="1200" kern="0" dirty="0"/>
          </a:p>
          <a:p>
            <a:pPr marL="0" indent="0">
              <a:lnSpc>
                <a:spcPct val="100000"/>
              </a:lnSpc>
              <a:buFont typeface="Red Hat Text"/>
              <a:buNone/>
            </a:pPr>
            <a:r>
              <a:rPr lang="en-US" sz="1733" b="1" kern="0" dirty="0"/>
              <a:t>2015-2017</a:t>
            </a:r>
          </a:p>
          <a:p>
            <a:pPr marL="0" indent="0">
              <a:lnSpc>
                <a:spcPct val="100000"/>
              </a:lnSpc>
              <a:buFont typeface="Red Hat Text"/>
              <a:buNone/>
            </a:pPr>
            <a:r>
              <a:rPr lang="en-US" sz="1733" i="1" kern="0" dirty="0"/>
              <a:t>Leadership in Teaching</a:t>
            </a:r>
          </a:p>
          <a:p>
            <a:pPr marL="0" indent="0">
              <a:lnSpc>
                <a:spcPct val="100000"/>
              </a:lnSpc>
              <a:buFont typeface="Red Hat Text"/>
              <a:buNone/>
            </a:pPr>
            <a:endParaRPr lang="en-US" sz="1733" kern="0" dirty="0"/>
          </a:p>
          <a:p>
            <a:pPr marL="0" indent="0">
              <a:lnSpc>
                <a:spcPct val="100000"/>
              </a:lnSpc>
              <a:buFont typeface="Red Hat Text"/>
              <a:buNone/>
            </a:pPr>
            <a:r>
              <a:rPr lang="en-US" sz="1733" i="1" kern="0" dirty="0"/>
              <a:t>Concentration: </a:t>
            </a:r>
          </a:p>
          <a:p>
            <a:pPr marL="0" indent="0">
              <a:lnSpc>
                <a:spcPct val="100000"/>
              </a:lnSpc>
              <a:buFont typeface="Red Hat Text"/>
              <a:buNone/>
            </a:pPr>
            <a:r>
              <a:rPr lang="en-US" sz="1733" i="1" kern="0" dirty="0"/>
              <a:t>Students with Learning Disabilitie</a:t>
            </a:r>
            <a:r>
              <a:rPr lang="en-US" sz="1733" kern="0" dirty="0"/>
              <a:t>s</a:t>
            </a:r>
          </a:p>
          <a:p>
            <a:pPr marL="0" indent="0">
              <a:lnSpc>
                <a:spcPct val="100000"/>
              </a:lnSpc>
              <a:buFont typeface="Red Hat Text"/>
              <a:buNone/>
            </a:pPr>
            <a:endParaRPr lang="en-US" sz="1733" kern="0" dirty="0"/>
          </a:p>
          <a:p>
            <a:pPr marL="0" indent="0">
              <a:lnSpc>
                <a:spcPct val="100000"/>
              </a:lnSpc>
              <a:buFont typeface="Red Hat Text"/>
              <a:buNone/>
            </a:pPr>
            <a:r>
              <a:rPr lang="en-US" sz="1733" b="1" kern="0" dirty="0"/>
              <a:t>Notre Dame of Maryland University</a:t>
            </a:r>
          </a:p>
          <a:p>
            <a:pPr marL="0" indent="0">
              <a:lnSpc>
                <a:spcPct val="100000"/>
              </a:lnSpc>
              <a:buFont typeface="Red Hat Text"/>
              <a:buNone/>
            </a:pPr>
            <a:r>
              <a:rPr lang="en-US" sz="1733" i="1" kern="0" dirty="0"/>
              <a:t>Baltimore, MD</a:t>
            </a:r>
          </a:p>
        </p:txBody>
      </p:sp>
      <p:sp>
        <p:nvSpPr>
          <p:cNvPr id="3" name="Google Shape;85;p14">
            <a:extLst>
              <a:ext uri="{FF2B5EF4-FFF2-40B4-BE49-F238E27FC236}">
                <a16:creationId xmlns:a16="http://schemas.microsoft.com/office/drawing/2014/main" id="{D1A9F872-8A48-604D-436A-CC4134D07D99}"/>
              </a:ext>
            </a:extLst>
          </p:cNvPr>
          <p:cNvSpPr txBox="1">
            <a:spLocks/>
          </p:cNvSpPr>
          <p:nvPr/>
        </p:nvSpPr>
        <p:spPr>
          <a:xfrm>
            <a:off x="7564753" y="2419288"/>
            <a:ext cx="1752341" cy="37860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1pPr>
            <a:lvl2pPr marL="1219170" marR="0" lvl="1"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2pPr>
            <a:lvl3pPr marL="1828754" marR="0" lvl="2"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3pPr>
            <a:lvl4pPr marL="2438339" marR="0" lvl="3"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4pPr>
            <a:lvl5pPr marL="3047924" marR="0" lvl="4"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5pPr>
            <a:lvl6pPr marL="3657509" marR="0" lvl="5"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6pPr>
            <a:lvl7pPr marL="4267093" marR="0" lvl="6"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7pPr>
            <a:lvl8pPr marL="4876678" marR="0" lvl="7"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8pPr>
            <a:lvl9pPr marL="5486263" marR="0" lvl="8" indent="-457189" algn="l" rtl="0">
              <a:lnSpc>
                <a:spcPct val="115000"/>
              </a:lnSpc>
              <a:spcBef>
                <a:spcPts val="1067"/>
              </a:spcBef>
              <a:spcAft>
                <a:spcPts val="1067"/>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nSpc>
                <a:spcPct val="100000"/>
              </a:lnSpc>
              <a:buFont typeface="Red Hat Text"/>
              <a:buNone/>
            </a:pPr>
            <a:r>
              <a:rPr lang="en-US" sz="1733" b="1" kern="0" dirty="0"/>
              <a:t>Post Masters </a:t>
            </a:r>
          </a:p>
          <a:p>
            <a:pPr marL="0" indent="0">
              <a:lnSpc>
                <a:spcPct val="100000"/>
              </a:lnSpc>
              <a:buFont typeface="Red Hat Text"/>
              <a:buNone/>
            </a:pPr>
            <a:endParaRPr lang="en-US" sz="200" b="1" kern="0" dirty="0"/>
          </a:p>
          <a:p>
            <a:pPr marL="0" indent="0">
              <a:lnSpc>
                <a:spcPct val="100000"/>
              </a:lnSpc>
              <a:spcBef>
                <a:spcPts val="1067"/>
              </a:spcBef>
              <a:buFont typeface="Red Hat Text"/>
              <a:buNone/>
            </a:pPr>
            <a:r>
              <a:rPr lang="en-US" sz="1733" b="1" kern="0" dirty="0"/>
              <a:t>2017-2018</a:t>
            </a:r>
            <a:endParaRPr lang="en-US" sz="1733" b="1" i="1" kern="0" dirty="0"/>
          </a:p>
          <a:p>
            <a:pPr marL="0" indent="0">
              <a:lnSpc>
                <a:spcPct val="100000"/>
              </a:lnSpc>
              <a:buFont typeface="Red Hat Text"/>
              <a:buNone/>
            </a:pPr>
            <a:r>
              <a:rPr lang="en-US" sz="1733" i="1" kern="0" dirty="0"/>
              <a:t>Leadership &amp; Administration</a:t>
            </a:r>
          </a:p>
          <a:p>
            <a:pPr marL="0" indent="0">
              <a:lnSpc>
                <a:spcPct val="100000"/>
              </a:lnSpc>
              <a:buFont typeface="Red Hat Text"/>
              <a:buNone/>
            </a:pPr>
            <a:endParaRPr lang="en-US" sz="1733" kern="0" dirty="0"/>
          </a:p>
          <a:p>
            <a:pPr marL="0" indent="0">
              <a:lnSpc>
                <a:spcPct val="100000"/>
              </a:lnSpc>
              <a:buFont typeface="Red Hat Text"/>
              <a:buNone/>
            </a:pPr>
            <a:r>
              <a:rPr lang="en-US" sz="1733" b="1" kern="0" dirty="0"/>
              <a:t>George </a:t>
            </a:r>
          </a:p>
          <a:p>
            <a:pPr marL="0" indent="0">
              <a:lnSpc>
                <a:spcPct val="100000"/>
              </a:lnSpc>
              <a:buFont typeface="Red Hat Text"/>
              <a:buNone/>
            </a:pPr>
            <a:r>
              <a:rPr lang="en-US" sz="1733" b="1" kern="0" dirty="0"/>
              <a:t>Washington </a:t>
            </a:r>
          </a:p>
          <a:p>
            <a:pPr marL="0" indent="0">
              <a:lnSpc>
                <a:spcPct val="100000"/>
              </a:lnSpc>
              <a:buFont typeface="Red Hat Text"/>
              <a:buNone/>
            </a:pPr>
            <a:r>
              <a:rPr lang="en-US" sz="1733" b="1" kern="0" dirty="0"/>
              <a:t>University</a:t>
            </a:r>
            <a:endParaRPr lang="en-US" sz="1733" b="1" i="1" kern="0" dirty="0"/>
          </a:p>
          <a:p>
            <a:pPr marL="0" indent="0">
              <a:lnSpc>
                <a:spcPct val="100000"/>
              </a:lnSpc>
              <a:spcAft>
                <a:spcPts val="1067"/>
              </a:spcAft>
              <a:buFont typeface="Red Hat Text"/>
              <a:buNone/>
            </a:pPr>
            <a:r>
              <a:rPr lang="en-US" sz="1733" i="1" kern="0" dirty="0"/>
              <a:t>Washington, D.C.</a:t>
            </a:r>
          </a:p>
        </p:txBody>
      </p:sp>
      <p:cxnSp>
        <p:nvCxnSpPr>
          <p:cNvPr id="6" name="Straight Connector 5">
            <a:extLst>
              <a:ext uri="{FF2B5EF4-FFF2-40B4-BE49-F238E27FC236}">
                <a16:creationId xmlns:a16="http://schemas.microsoft.com/office/drawing/2014/main" id="{6C67232C-5424-E93E-A412-AD97FD22C52F}"/>
              </a:ext>
            </a:extLst>
          </p:cNvPr>
          <p:cNvCxnSpPr/>
          <p:nvPr/>
        </p:nvCxnSpPr>
        <p:spPr>
          <a:xfrm>
            <a:off x="807530" y="2758440"/>
            <a:ext cx="10500550" cy="0"/>
          </a:xfrm>
          <a:prstGeom prst="line">
            <a:avLst/>
          </a:prstGeom>
          <a:ln w="28575"/>
        </p:spPr>
        <p:style>
          <a:lnRef idx="1">
            <a:schemeClr val="accent4"/>
          </a:lnRef>
          <a:fillRef idx="0">
            <a:schemeClr val="accent4"/>
          </a:fillRef>
          <a:effectRef idx="0">
            <a:schemeClr val="accent4"/>
          </a:effectRef>
          <a:fontRef idx="minor">
            <a:schemeClr val="tx1"/>
          </a:fontRef>
        </p:style>
      </p:cxnSp>
      <p:pic>
        <p:nvPicPr>
          <p:cNvPr id="5" name="Picture 4">
            <a:extLst>
              <a:ext uri="{FF2B5EF4-FFF2-40B4-BE49-F238E27FC236}">
                <a16:creationId xmlns:a16="http://schemas.microsoft.com/office/drawing/2014/main" id="{BC8972A5-18B1-F397-8D17-1264C29B569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36370" y="1239457"/>
            <a:ext cx="811861" cy="1307793"/>
          </a:xfrm>
          <a:prstGeom prst="rect">
            <a:avLst/>
          </a:prstGeom>
        </p:spPr>
      </p:pic>
      <p:pic>
        <p:nvPicPr>
          <p:cNvPr id="10242" name="Picture 2" descr="Zondervan Academic Online Courses to Offer… | Zondervan Academic">
            <a:extLst>
              <a:ext uri="{FF2B5EF4-FFF2-40B4-BE49-F238E27FC236}">
                <a16:creationId xmlns:a16="http://schemas.microsoft.com/office/drawing/2014/main" id="{8394267A-F054-256A-9BDE-B9F900FA9C8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478" b="23201"/>
          <a:stretch/>
        </p:blipFill>
        <p:spPr bwMode="auto">
          <a:xfrm>
            <a:off x="3080598" y="1317418"/>
            <a:ext cx="1138998" cy="10764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otre Dame of Maryland University - Home | Facebook">
            <a:extLst>
              <a:ext uri="{FF2B5EF4-FFF2-40B4-BE49-F238E27FC236}">
                <a16:creationId xmlns:a16="http://schemas.microsoft.com/office/drawing/2014/main" id="{75B8783E-66CB-F28D-325E-18A179271F9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9424" y="1376811"/>
            <a:ext cx="1051916" cy="105191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ogos | Marketing &amp; Creative Services | Office of Communications and  Marketing | The George Washington University">
            <a:extLst>
              <a:ext uri="{FF2B5EF4-FFF2-40B4-BE49-F238E27FC236}">
                <a16:creationId xmlns:a16="http://schemas.microsoft.com/office/drawing/2014/main" id="{D0ECE315-4C1D-52CA-10FB-DC70274DEBB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753" y="1486911"/>
            <a:ext cx="1066111" cy="79548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7A090BA1-8DD1-7BEB-A360-C83D5690128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4086" y="1392538"/>
            <a:ext cx="1452774" cy="942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800">
        <p:push/>
      </p:transition>
    </mc:Choice>
    <mc:Fallback xmlns="">
      <p:transition spd="slow">
        <p:push/>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556B19-E8F2-F60A-24F5-1EA05D1FA45E}"/>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42264" y="3157277"/>
            <a:ext cx="7948185" cy="1325563"/>
          </a:xfrm>
        </p:spPr>
        <p:txBody>
          <a:bodyPr>
            <a:noAutofit/>
          </a:bodyPr>
          <a:lstStyle/>
          <a:p>
            <a:r>
              <a:rPr lang="en-US" sz="6500" b="1" dirty="0">
                <a:solidFill>
                  <a:schemeClr val="bg1"/>
                </a:solidFill>
                <a:latin typeface="Century Gothic" panose="020B0502020202020204" pitchFamily="34" charset="0"/>
              </a:rPr>
              <a:t>Academic </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Archive</a:t>
            </a:r>
            <a:br>
              <a:rPr lang="en-US" sz="6500" b="1" dirty="0">
                <a:solidFill>
                  <a:schemeClr val="bg1"/>
                </a:solidFill>
                <a:latin typeface="Century Gothic" panose="020B0502020202020204" pitchFamily="34" charset="0"/>
              </a:rPr>
            </a:br>
            <a:r>
              <a:rPr lang="en-US" sz="2200" b="0" i="1" dirty="0">
                <a:solidFill>
                  <a:schemeClr val="bg1"/>
                </a:solidFill>
                <a:latin typeface="Garamond" panose="02020404030301010803" pitchFamily="18" charset="0"/>
              </a:rPr>
              <a:t>(additions since February 2023)</a:t>
            </a:r>
            <a:br>
              <a:rPr lang="en-US" sz="2200" b="0" i="1" dirty="0">
                <a:solidFill>
                  <a:schemeClr val="bg1"/>
                </a:solidFill>
                <a:latin typeface="Garamond" panose="02020404030301010803" pitchFamily="18" charset="0"/>
              </a:rPr>
            </a:br>
            <a:br>
              <a:rPr lang="en-US" sz="2200" b="0" dirty="0">
                <a:solidFill>
                  <a:schemeClr val="bg1"/>
                </a:solidFill>
                <a:latin typeface="Century Gothic" panose="020B0502020202020204" pitchFamily="34" charset="0"/>
              </a:rPr>
            </a:br>
            <a:r>
              <a:rPr lang="en-US" sz="2200" b="0"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Link to Current Unofficial Transcript</a:t>
            </a:r>
            <a:endParaRPr lang="en-US" sz="2200" b="0" dirty="0">
              <a:solidFill>
                <a:schemeClr val="bg1"/>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6</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5" name="Picture 4">
            <a:extLst>
              <a:ext uri="{FF2B5EF4-FFF2-40B4-BE49-F238E27FC236}">
                <a16:creationId xmlns:a16="http://schemas.microsoft.com/office/drawing/2014/main" id="{386D0AAF-5114-D301-70C5-5110D4727571}"/>
              </a:ext>
            </a:extLst>
          </p:cNvPr>
          <p:cNvPicPr>
            <a:picLocks noChangeAspect="1"/>
          </p:cNvPicPr>
          <p:nvPr/>
        </p:nvPicPr>
        <p:blipFill>
          <a:blip r:embed="rId5"/>
          <a:stretch>
            <a:fillRect/>
          </a:stretch>
        </p:blipFill>
        <p:spPr>
          <a:xfrm>
            <a:off x="7335077" y="276088"/>
            <a:ext cx="4828119" cy="6502400"/>
          </a:xfrm>
          <a:prstGeom prst="rect">
            <a:avLst/>
          </a:prstGeom>
        </p:spPr>
      </p:pic>
    </p:spTree>
    <p:extLst>
      <p:ext uri="{BB962C8B-B14F-4D97-AF65-F5344CB8AC3E}">
        <p14:creationId xmlns:p14="http://schemas.microsoft.com/office/powerpoint/2010/main" val="296312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2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31</a:t>
            </a:fld>
            <a:endParaRPr kern="0">
              <a:solidFill>
                <a:srgbClr val="80828B"/>
              </a:solidFill>
            </a:endParaRPr>
          </a:p>
        </p:txBody>
      </p:sp>
      <p:sp>
        <p:nvSpPr>
          <p:cNvPr id="5" name="TextBox 4">
            <a:extLst>
              <a:ext uri="{FF2B5EF4-FFF2-40B4-BE49-F238E27FC236}">
                <a16:creationId xmlns:a16="http://schemas.microsoft.com/office/drawing/2014/main" id="{949FEC3C-49D8-B30E-7B3D-115E52225A76}"/>
              </a:ext>
            </a:extLst>
          </p:cNvPr>
          <p:cNvSpPr txBox="1"/>
          <p:nvPr/>
        </p:nvSpPr>
        <p:spPr>
          <a:xfrm>
            <a:off x="1322313" y="995237"/>
            <a:ext cx="9777437" cy="923330"/>
          </a:xfrm>
          <a:prstGeom prst="rect">
            <a:avLst/>
          </a:prstGeom>
          <a:noFill/>
        </p:spPr>
        <p:txBody>
          <a:bodyPr wrap="square">
            <a:spAutoFit/>
          </a:bodyPr>
          <a:lstStyle/>
          <a:p>
            <a:r>
              <a:rPr lang="en-US" b="1" dirty="0"/>
              <a:t>EDRS 833: Participatory Action Research</a:t>
            </a:r>
          </a:p>
          <a:p>
            <a:endParaRPr lang="en-US" dirty="0"/>
          </a:p>
          <a:p>
            <a:endParaRPr lang="en-US" dirty="0"/>
          </a:p>
        </p:txBody>
      </p:sp>
      <p:sp>
        <p:nvSpPr>
          <p:cNvPr id="2" name="TextBox 1">
            <a:extLst>
              <a:ext uri="{FF2B5EF4-FFF2-40B4-BE49-F238E27FC236}">
                <a16:creationId xmlns:a16="http://schemas.microsoft.com/office/drawing/2014/main" id="{5E656BDB-5852-901B-EDB4-F0CAFC1FDC55}"/>
              </a:ext>
            </a:extLst>
          </p:cNvPr>
          <p:cNvSpPr txBox="1"/>
          <p:nvPr/>
        </p:nvSpPr>
        <p:spPr>
          <a:xfrm>
            <a:off x="1421705" y="1456902"/>
            <a:ext cx="9777437" cy="2862322"/>
          </a:xfrm>
          <a:prstGeom prst="rect">
            <a:avLst/>
          </a:prstGeom>
          <a:noFill/>
          <a:ln w="57150">
            <a:solidFill>
              <a:srgbClr val="680053"/>
            </a:solidFill>
          </a:ln>
        </p:spPr>
        <p:txBody>
          <a:bodyPr wrap="square" rtlCol="0">
            <a:spAutoFit/>
          </a:bodyPr>
          <a:lstStyle/>
          <a:p>
            <a:r>
              <a:rPr lang="en-US" b="0" i="1" dirty="0">
                <a:solidFill>
                  <a:srgbClr val="242424"/>
                </a:solidFill>
                <a:effectLst/>
                <a:latin typeface="Segoe UI" panose="020B0502040204020203" pitchFamily="34" charset="0"/>
              </a:rPr>
              <a:t>I wanted to send an email… Thank you for your flexibility as we navigated the semester and [stayed] true to CPI's epistemological commitment to humility, openness, and relationality. As we built relationships and worked together, our learning was, in my experience, deepened beyond what it would have been by staying laser focused on what was written in the syllabus. </a:t>
            </a:r>
          </a:p>
          <a:p>
            <a:endParaRPr lang="en-US" i="1" dirty="0">
              <a:solidFill>
                <a:srgbClr val="242424"/>
              </a:solidFill>
              <a:latin typeface="Segoe UI" panose="020B0502040204020203" pitchFamily="34" charset="0"/>
            </a:endParaRPr>
          </a:p>
          <a:p>
            <a:r>
              <a:rPr lang="en-US" i="1" dirty="0">
                <a:solidFill>
                  <a:srgbClr val="242424"/>
                </a:solidFill>
                <a:latin typeface="Segoe UI" panose="020B0502040204020203" pitchFamily="34" charset="0"/>
              </a:rPr>
              <a:t>Megan Call-Cummings</a:t>
            </a:r>
          </a:p>
          <a:p>
            <a:endParaRPr lang="en-US" dirty="0">
              <a:solidFill>
                <a:srgbClr val="242424"/>
              </a:solidFill>
              <a:latin typeface="Segoe UI" panose="020B0502040204020203" pitchFamily="34" charset="0"/>
            </a:endParaRPr>
          </a:p>
          <a:p>
            <a:r>
              <a:rPr lang="en-US" dirty="0">
                <a:solidFill>
                  <a:srgbClr val="242424"/>
                </a:solidFill>
                <a:latin typeface="Segoe UI" panose="020B0502040204020203" pitchFamily="34" charset="0"/>
                <a:hlinkClick r:id="rId3"/>
              </a:rPr>
              <a:t>The Collective – PAR class project and research collective</a:t>
            </a:r>
            <a:endParaRPr lang="en-US" dirty="0">
              <a:solidFill>
                <a:srgbClr val="242424"/>
              </a:solidFill>
              <a:latin typeface="Segoe UI" panose="020B0502040204020203" pitchFamily="34" charset="0"/>
            </a:endParaRPr>
          </a:p>
          <a:p>
            <a:endParaRPr lang="en-US" dirty="0">
              <a:solidFill>
                <a:srgbClr val="242424"/>
              </a:solidFill>
              <a:latin typeface="Segoe UI" panose="020B0502040204020203" pitchFamily="34" charset="0"/>
            </a:endParaRPr>
          </a:p>
          <a:p>
            <a:r>
              <a:rPr lang="en-US" dirty="0">
                <a:solidFill>
                  <a:srgbClr val="242424"/>
                </a:solidFill>
                <a:latin typeface="Segoe UI" panose="020B0502040204020203" pitchFamily="34" charset="0"/>
                <a:hlinkClick r:id="rId4"/>
              </a:rPr>
              <a:t>The Collective - Codes</a:t>
            </a:r>
            <a:endParaRPr lang="en-US" dirty="0"/>
          </a:p>
        </p:txBody>
      </p:sp>
      <p:sp>
        <p:nvSpPr>
          <p:cNvPr id="3" name="TextBox 2">
            <a:extLst>
              <a:ext uri="{FF2B5EF4-FFF2-40B4-BE49-F238E27FC236}">
                <a16:creationId xmlns:a16="http://schemas.microsoft.com/office/drawing/2014/main" id="{7177E221-53F6-948E-3925-60CC9EE3047C}"/>
              </a:ext>
            </a:extLst>
          </p:cNvPr>
          <p:cNvSpPr txBox="1"/>
          <p:nvPr/>
        </p:nvSpPr>
        <p:spPr>
          <a:xfrm>
            <a:off x="1322313" y="4457723"/>
            <a:ext cx="9777437" cy="646331"/>
          </a:xfrm>
          <a:prstGeom prst="rect">
            <a:avLst/>
          </a:prstGeom>
          <a:noFill/>
        </p:spPr>
        <p:txBody>
          <a:bodyPr wrap="square">
            <a:spAutoFit/>
          </a:bodyPr>
          <a:lstStyle/>
          <a:p>
            <a:r>
              <a:rPr lang="en-US" b="1" dirty="0">
                <a:latin typeface="Century Gothic" panose="020B0502020202020204" pitchFamily="34" charset="0"/>
              </a:rPr>
              <a:t>EDUC 897: </a:t>
            </a:r>
            <a:r>
              <a:rPr lang="en-GB" sz="1800" b="1" i="0" dirty="0">
                <a:solidFill>
                  <a:srgbClr val="000000"/>
                </a:solidFill>
                <a:effectLst/>
                <a:latin typeface="Century Gothic" panose="020B0502020202020204" pitchFamily="34" charset="0"/>
              </a:rPr>
              <a:t>Literature Review: Culturally Responsive Teaching Preparedness in Novice Educators </a:t>
            </a:r>
          </a:p>
        </p:txBody>
      </p:sp>
      <p:sp>
        <p:nvSpPr>
          <p:cNvPr id="4" name="TextBox 3">
            <a:extLst>
              <a:ext uri="{FF2B5EF4-FFF2-40B4-BE49-F238E27FC236}">
                <a16:creationId xmlns:a16="http://schemas.microsoft.com/office/drawing/2014/main" id="{7B38F025-153A-746D-A935-D0D53111E852}"/>
              </a:ext>
            </a:extLst>
          </p:cNvPr>
          <p:cNvSpPr txBox="1"/>
          <p:nvPr/>
        </p:nvSpPr>
        <p:spPr>
          <a:xfrm>
            <a:off x="1421705" y="5166828"/>
            <a:ext cx="2311853" cy="646331"/>
          </a:xfrm>
          <a:prstGeom prst="rect">
            <a:avLst/>
          </a:prstGeom>
          <a:noFill/>
          <a:ln w="38100">
            <a:solidFill>
              <a:srgbClr val="680053"/>
            </a:solidFill>
          </a:ln>
        </p:spPr>
        <p:txBody>
          <a:bodyPr wrap="square" rtlCol="0">
            <a:spAutoFit/>
          </a:bodyPr>
          <a:lstStyle/>
          <a:p>
            <a:r>
              <a:rPr lang="en-US" i="1" dirty="0">
                <a:solidFill>
                  <a:srgbClr val="242424"/>
                </a:solidFill>
                <a:latin typeface="Segoe UI" panose="020B0502040204020203" pitchFamily="34" charset="0"/>
                <a:hlinkClick r:id="rId5"/>
              </a:rPr>
              <a:t>Literature Review</a:t>
            </a:r>
            <a:endParaRPr lang="en-US" i="1" dirty="0">
              <a:solidFill>
                <a:srgbClr val="242424"/>
              </a:solidFill>
              <a:latin typeface="Segoe UI" panose="020B0502040204020203" pitchFamily="34" charset="0"/>
            </a:endParaRPr>
          </a:p>
          <a:p>
            <a:endParaRPr lang="en-US" dirty="0"/>
          </a:p>
        </p:txBody>
      </p:sp>
    </p:spTree>
    <p:extLst>
      <p:ext uri="{BB962C8B-B14F-4D97-AF65-F5344CB8AC3E}">
        <p14:creationId xmlns:p14="http://schemas.microsoft.com/office/powerpoint/2010/main" val="1501381485"/>
      </p:ext>
    </p:extLst>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2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32</a:t>
            </a:fld>
            <a:endParaRPr kern="0">
              <a:solidFill>
                <a:srgbClr val="80828B"/>
              </a:solidFill>
            </a:endParaRPr>
          </a:p>
        </p:txBody>
      </p:sp>
      <p:sp>
        <p:nvSpPr>
          <p:cNvPr id="5" name="TextBox 4">
            <a:extLst>
              <a:ext uri="{FF2B5EF4-FFF2-40B4-BE49-F238E27FC236}">
                <a16:creationId xmlns:a16="http://schemas.microsoft.com/office/drawing/2014/main" id="{949FEC3C-49D8-B30E-7B3D-115E52225A76}"/>
              </a:ext>
            </a:extLst>
          </p:cNvPr>
          <p:cNvSpPr txBox="1"/>
          <p:nvPr/>
        </p:nvSpPr>
        <p:spPr>
          <a:xfrm>
            <a:off x="1322313" y="995237"/>
            <a:ext cx="9777437" cy="1200329"/>
          </a:xfrm>
          <a:prstGeom prst="rect">
            <a:avLst/>
          </a:prstGeom>
          <a:noFill/>
        </p:spPr>
        <p:txBody>
          <a:bodyPr wrap="square">
            <a:spAutoFit/>
          </a:bodyPr>
          <a:lstStyle/>
          <a:p>
            <a:r>
              <a:rPr lang="en-US" b="1" dirty="0"/>
              <a:t>EDUC 994: Teachers, ADHD, and CLD Students</a:t>
            </a:r>
          </a:p>
          <a:p>
            <a:endParaRPr lang="en-US" dirty="0"/>
          </a:p>
          <a:p>
            <a:r>
              <a:rPr lang="en-US" dirty="0"/>
              <a:t>Designed modules for Teacher 2 Teacher University</a:t>
            </a:r>
          </a:p>
          <a:p>
            <a:endParaRPr lang="en-US" dirty="0"/>
          </a:p>
        </p:txBody>
      </p:sp>
      <p:pic>
        <p:nvPicPr>
          <p:cNvPr id="7" name="Picture 6">
            <a:hlinkClick r:id="rId3"/>
            <a:extLst>
              <a:ext uri="{FF2B5EF4-FFF2-40B4-BE49-F238E27FC236}">
                <a16:creationId xmlns:a16="http://schemas.microsoft.com/office/drawing/2014/main" id="{48274DF4-5FB5-2051-A0C7-FE556393CD00}"/>
              </a:ext>
            </a:extLst>
          </p:cNvPr>
          <p:cNvPicPr>
            <a:picLocks noChangeAspect="1"/>
          </p:cNvPicPr>
          <p:nvPr/>
        </p:nvPicPr>
        <p:blipFill>
          <a:blip r:embed="rId4"/>
          <a:stretch>
            <a:fillRect/>
          </a:stretch>
        </p:blipFill>
        <p:spPr>
          <a:xfrm>
            <a:off x="1201617" y="2042673"/>
            <a:ext cx="3388782" cy="1952857"/>
          </a:xfrm>
          <a:prstGeom prst="roundRect">
            <a:avLst/>
          </a:prstGeom>
          <a:ln w="38100">
            <a:solidFill>
              <a:srgbClr val="680053"/>
            </a:solidFill>
          </a:ln>
        </p:spPr>
      </p:pic>
      <p:pic>
        <p:nvPicPr>
          <p:cNvPr id="9" name="Picture 8">
            <a:hlinkClick r:id="rId5"/>
            <a:extLst>
              <a:ext uri="{FF2B5EF4-FFF2-40B4-BE49-F238E27FC236}">
                <a16:creationId xmlns:a16="http://schemas.microsoft.com/office/drawing/2014/main" id="{856D4A33-53DA-93E2-2644-5F80A1B16AC9}"/>
              </a:ext>
            </a:extLst>
          </p:cNvPr>
          <p:cNvPicPr>
            <a:picLocks noChangeAspect="1"/>
          </p:cNvPicPr>
          <p:nvPr/>
        </p:nvPicPr>
        <p:blipFill>
          <a:blip r:embed="rId6"/>
          <a:stretch>
            <a:fillRect/>
          </a:stretch>
        </p:blipFill>
        <p:spPr>
          <a:xfrm>
            <a:off x="4931792" y="3019101"/>
            <a:ext cx="3191790" cy="1963019"/>
          </a:xfrm>
          <a:prstGeom prst="roundRect">
            <a:avLst/>
          </a:prstGeom>
          <a:ln w="38100">
            <a:solidFill>
              <a:srgbClr val="680053"/>
            </a:solidFill>
          </a:ln>
        </p:spPr>
      </p:pic>
      <p:pic>
        <p:nvPicPr>
          <p:cNvPr id="11" name="Picture 10">
            <a:hlinkClick r:id="rId7"/>
            <a:extLst>
              <a:ext uri="{FF2B5EF4-FFF2-40B4-BE49-F238E27FC236}">
                <a16:creationId xmlns:a16="http://schemas.microsoft.com/office/drawing/2014/main" id="{4CD40038-3840-C20E-5329-FC99BC7A374C}"/>
              </a:ext>
            </a:extLst>
          </p:cNvPr>
          <p:cNvPicPr>
            <a:picLocks noChangeAspect="1"/>
          </p:cNvPicPr>
          <p:nvPr/>
        </p:nvPicPr>
        <p:blipFill>
          <a:blip r:embed="rId8"/>
          <a:stretch>
            <a:fillRect/>
          </a:stretch>
        </p:blipFill>
        <p:spPr>
          <a:xfrm>
            <a:off x="1201616" y="4152219"/>
            <a:ext cx="3388782" cy="1952857"/>
          </a:xfrm>
          <a:prstGeom prst="roundRect">
            <a:avLst/>
          </a:prstGeom>
          <a:ln w="38100">
            <a:solidFill>
              <a:srgbClr val="680053"/>
            </a:solidFill>
          </a:ln>
        </p:spPr>
      </p:pic>
      <p:pic>
        <p:nvPicPr>
          <p:cNvPr id="3" name="Picture 2">
            <a:extLst>
              <a:ext uri="{FF2B5EF4-FFF2-40B4-BE49-F238E27FC236}">
                <a16:creationId xmlns:a16="http://schemas.microsoft.com/office/drawing/2014/main" id="{3168590B-D9D8-591D-CF89-089EA2AADE4B}"/>
              </a:ext>
            </a:extLst>
          </p:cNvPr>
          <p:cNvPicPr>
            <a:picLocks noChangeAspect="1"/>
          </p:cNvPicPr>
          <p:nvPr/>
        </p:nvPicPr>
        <p:blipFill rotWithShape="1">
          <a:blip r:embed="rId9"/>
          <a:srcRect t="-3131"/>
          <a:stretch/>
        </p:blipFill>
        <p:spPr>
          <a:xfrm>
            <a:off x="8249878" y="3677478"/>
            <a:ext cx="3251240" cy="2308330"/>
          </a:xfrm>
          <a:prstGeom prst="rect">
            <a:avLst/>
          </a:prstGeom>
        </p:spPr>
      </p:pic>
      <p:pic>
        <p:nvPicPr>
          <p:cNvPr id="8" name="Picture 7">
            <a:extLst>
              <a:ext uri="{FF2B5EF4-FFF2-40B4-BE49-F238E27FC236}">
                <a16:creationId xmlns:a16="http://schemas.microsoft.com/office/drawing/2014/main" id="{2D886D6B-C8FE-45D1-D552-FBB91E6388F1}"/>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8229371" y="1702176"/>
            <a:ext cx="3211772" cy="1810316"/>
          </a:xfrm>
          <a:prstGeom prst="roundRect">
            <a:avLst/>
          </a:prstGeom>
          <a:ln w="38100">
            <a:solidFill>
              <a:srgbClr val="680053"/>
            </a:solidFill>
          </a:ln>
        </p:spPr>
      </p:pic>
    </p:spTree>
    <p:extLst>
      <p:ext uri="{BB962C8B-B14F-4D97-AF65-F5344CB8AC3E}">
        <p14:creationId xmlns:p14="http://schemas.microsoft.com/office/powerpoint/2010/main" val="2185773799"/>
      </p:ext>
    </p:extLst>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a:extLst>
              <a:ext uri="{FF2B5EF4-FFF2-40B4-BE49-F238E27FC236}">
                <a16:creationId xmlns:a16="http://schemas.microsoft.com/office/drawing/2014/main" id="{18D39E56-31BD-3E06-B7B8-1F377DA06C6A}"/>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Rectangle 1">
            <a:extLst>
              <a:ext uri="{FF2B5EF4-FFF2-40B4-BE49-F238E27FC236}">
                <a16:creationId xmlns:a16="http://schemas.microsoft.com/office/drawing/2014/main" id="{228845CF-F5B9-A104-98C1-2A218A96E9BD}"/>
              </a:ext>
            </a:extLst>
          </p:cNvPr>
          <p:cNvSpPr/>
          <p:nvPr/>
        </p:nvSpPr>
        <p:spPr>
          <a:xfrm>
            <a:off x="-100" y="-7796"/>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272;p28"/>
          <p:cNvSpPr txBox="1">
            <a:spLocks noGrp="1"/>
          </p:cNvSpPr>
          <p:nvPr>
            <p:ph type="ctrTitle" idx="4294967295"/>
          </p:nvPr>
        </p:nvSpPr>
        <p:spPr>
          <a:xfrm>
            <a:off x="6186299" y="3044793"/>
            <a:ext cx="4114105" cy="1546400"/>
          </a:xfrm>
          <a:prstGeom prst="rect">
            <a:avLst/>
          </a:prstGeom>
        </p:spPr>
        <p:txBody>
          <a:bodyPr spcFirstLastPara="1" wrap="square" lIns="0" tIns="0" rIns="0" bIns="0" anchor="ctr" anchorCtr="0">
            <a:noAutofit/>
          </a:bodyPr>
          <a:lstStyle/>
          <a:p>
            <a:pPr algn="ctr">
              <a:lnSpc>
                <a:spcPct val="100000"/>
              </a:lnSpc>
              <a:spcBef>
                <a:spcPts val="1200"/>
              </a:spcBef>
              <a:spcAft>
                <a:spcPts val="1200"/>
              </a:spcAft>
            </a:pPr>
            <a:br>
              <a:rPr lang="en" sz="5500" b="0" i="1" dirty="0">
                <a:solidFill>
                  <a:schemeClr val="bg1"/>
                </a:solidFill>
                <a:latin typeface="Garamond" panose="02020404030301010803" pitchFamily="18" charset="0"/>
              </a:rPr>
            </a:br>
            <a:r>
              <a:rPr lang="en" sz="2800" b="0" dirty="0">
                <a:solidFill>
                  <a:schemeClr val="bg1"/>
                </a:solidFill>
                <a:latin typeface="Century Gothic" panose="020B0502020202020204" pitchFamily="34" charset="0"/>
              </a:rPr>
              <a:t>Dr. Banks,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Dr. </a:t>
            </a:r>
            <a:r>
              <a:rPr lang="en" sz="2800" b="0" dirty="0" err="1">
                <a:solidFill>
                  <a:schemeClr val="bg1"/>
                </a:solidFill>
                <a:latin typeface="Century Gothic" panose="020B0502020202020204" pitchFamily="34" charset="0"/>
              </a:rPr>
              <a:t>Evmenova</a:t>
            </a:r>
            <a:r>
              <a:rPr lang="en" sz="2800" b="0" dirty="0">
                <a:solidFill>
                  <a:schemeClr val="bg1"/>
                </a:solidFill>
                <a:latin typeface="Century Gothic" panose="020B0502020202020204" pitchFamily="34" charset="0"/>
              </a:rPr>
              <a:t>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&amp;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Dr. Regan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for your guidance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and support on </a:t>
            </a:r>
            <a:br>
              <a:rPr lang="en" sz="2800" b="0" dirty="0">
                <a:solidFill>
                  <a:schemeClr val="bg1"/>
                </a:solidFill>
                <a:latin typeface="Century Gothic" panose="020B0502020202020204" pitchFamily="34" charset="0"/>
              </a:rPr>
            </a:br>
            <a:r>
              <a:rPr lang="en" sz="2800" b="0" dirty="0">
                <a:solidFill>
                  <a:schemeClr val="bg1"/>
                </a:solidFill>
                <a:latin typeface="Century Gothic" panose="020B0502020202020204" pitchFamily="34" charset="0"/>
              </a:rPr>
              <a:t>my doctoral journey.</a:t>
            </a:r>
            <a:endParaRPr sz="2800" b="0" dirty="0">
              <a:solidFill>
                <a:schemeClr val="bg1"/>
              </a:solidFill>
              <a:latin typeface="Century Gothic" panose="020B0502020202020204" pitchFamily="34" charset="0"/>
            </a:endParaRPr>
          </a:p>
        </p:txBody>
      </p:sp>
      <p:sp>
        <p:nvSpPr>
          <p:cNvPr id="273" name="Google Shape;273;p28"/>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33</a:t>
            </a:fld>
            <a:endParaRPr kern="0">
              <a:solidFill>
                <a:srgbClr val="80828B"/>
              </a:solidFill>
            </a:endParaRPr>
          </a:p>
        </p:txBody>
      </p:sp>
      <p:sp>
        <p:nvSpPr>
          <p:cNvPr id="274" name="Google Shape;274;p28"/>
          <p:cNvSpPr/>
          <p:nvPr/>
        </p:nvSpPr>
        <p:spPr>
          <a:xfrm>
            <a:off x="8012586" y="499310"/>
            <a:ext cx="406245" cy="306511"/>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solidFill>
            <a:schemeClr val="bg1"/>
          </a:solidFill>
          <a:ln w="38100"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F51DE3A3-456D-2ED0-CC74-E7623ADA6D8C}"/>
              </a:ext>
            </a:extLst>
          </p:cNvPr>
          <p:cNvSpPr txBox="1"/>
          <p:nvPr/>
        </p:nvSpPr>
        <p:spPr>
          <a:xfrm>
            <a:off x="5557382" y="805821"/>
            <a:ext cx="5316651" cy="2257990"/>
          </a:xfrm>
          <a:prstGeom prst="rect">
            <a:avLst/>
          </a:prstGeom>
          <a:noFill/>
        </p:spPr>
        <p:txBody>
          <a:bodyPr wrap="square">
            <a:spAutoFit/>
          </a:bodyPr>
          <a:lstStyle/>
          <a:p>
            <a:pPr algn="ctr"/>
            <a:r>
              <a:rPr lang="en" sz="5000" b="0" dirty="0">
                <a:solidFill>
                  <a:schemeClr val="bg1"/>
                </a:solidFill>
                <a:latin typeface="Zapfino" panose="03030300040707070C03" pitchFamily="66" charset="77"/>
              </a:rPr>
              <a:t>thank you!</a:t>
            </a:r>
            <a:endParaRPr lang="en-US" sz="5000" dirty="0">
              <a:latin typeface="Zapfino" panose="03030300040707070C03" pitchFamily="66" charset="77"/>
            </a:endParaRPr>
          </a:p>
        </p:txBody>
      </p:sp>
      <p:sp>
        <p:nvSpPr>
          <p:cNvPr id="13" name="Google Shape;274;p28">
            <a:extLst>
              <a:ext uri="{FF2B5EF4-FFF2-40B4-BE49-F238E27FC236}">
                <a16:creationId xmlns:a16="http://schemas.microsoft.com/office/drawing/2014/main" id="{D8DFA31C-746B-01DF-D314-BA83BB3B99F7}"/>
              </a:ext>
            </a:extLst>
          </p:cNvPr>
          <p:cNvSpPr/>
          <p:nvPr/>
        </p:nvSpPr>
        <p:spPr>
          <a:xfrm>
            <a:off x="8093497" y="6054557"/>
            <a:ext cx="406245" cy="306511"/>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solidFill>
            <a:schemeClr val="bg1"/>
          </a:solidFill>
          <a:ln w="38100" cap="rnd"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Oval 3">
            <a:extLst>
              <a:ext uri="{FF2B5EF4-FFF2-40B4-BE49-F238E27FC236}">
                <a16:creationId xmlns:a16="http://schemas.microsoft.com/office/drawing/2014/main" id="{7E916A66-1E75-9D46-D5D1-8299B3362B10}"/>
              </a:ext>
            </a:extLst>
          </p:cNvPr>
          <p:cNvSpPr/>
          <p:nvPr/>
        </p:nvSpPr>
        <p:spPr>
          <a:xfrm>
            <a:off x="1769931" y="5029202"/>
            <a:ext cx="3139227" cy="1756305"/>
          </a:xfrm>
          <a:prstGeom prst="ellipse">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CBDB3B-2681-2385-63D8-700ED9E5A7E4}"/>
              </a:ext>
            </a:extLst>
          </p:cNvPr>
          <p:cNvPicPr>
            <a:picLocks noChangeAspect="1"/>
          </p:cNvPicPr>
          <p:nvPr/>
        </p:nvPicPr>
        <p:blipFill rotWithShape="1">
          <a:blip r:embed="rId4">
            <a:clrChange>
              <a:clrFrom>
                <a:srgbClr val="0C322B"/>
              </a:clrFrom>
              <a:clrTo>
                <a:srgbClr val="0C322B">
                  <a:alpha val="0"/>
                </a:srgbClr>
              </a:clrTo>
            </a:clrChange>
            <a:alphaModFix amt="85000"/>
            <a:extLst>
              <a:ext uri="{BEBA8EAE-BF5A-486C-A8C5-ECC9F3942E4B}">
                <a14:imgProps xmlns:a14="http://schemas.microsoft.com/office/drawing/2010/main">
                  <a14:imgLayer r:embed="rId5">
                    <a14:imgEffect>
                      <a14:sharpenSoften amount="-50000"/>
                    </a14:imgEffect>
                  </a14:imgLayer>
                </a14:imgProps>
              </a:ext>
            </a:extLst>
          </a:blip>
          <a:srcRect l="24791" t="7795" r="6886" b="4770"/>
          <a:stretch/>
        </p:blipFill>
        <p:spPr>
          <a:xfrm>
            <a:off x="2807703" y="5128764"/>
            <a:ext cx="1265141" cy="1243708"/>
          </a:xfrm>
          <a:prstGeom prst="rect">
            <a:avLst/>
          </a:prstGeom>
        </p:spPr>
      </p:pic>
      <p:pic>
        <p:nvPicPr>
          <p:cNvPr id="10" name="Picture 9">
            <a:extLst>
              <a:ext uri="{FF2B5EF4-FFF2-40B4-BE49-F238E27FC236}">
                <a16:creationId xmlns:a16="http://schemas.microsoft.com/office/drawing/2014/main" id="{FECD2D0B-83C9-2CDA-8427-DFA7C17D9AB5}"/>
              </a:ext>
            </a:extLst>
          </p:cNvPr>
          <p:cNvPicPr>
            <a:picLocks noChangeAspect="1"/>
          </p:cNvPicPr>
          <p:nvPr/>
        </p:nvPicPr>
        <p:blipFill>
          <a:blip r:embed="rId6"/>
          <a:stretch>
            <a:fillRect/>
          </a:stretch>
        </p:blipFill>
        <p:spPr>
          <a:xfrm>
            <a:off x="1922394" y="152400"/>
            <a:ext cx="3695700" cy="655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488D2-76EA-CAC8-FD30-00E4FAE72587}"/>
              </a:ext>
            </a:extLst>
          </p:cNvPr>
          <p:cNvSpPr>
            <a:spLocks noGrp="1"/>
          </p:cNvSpPr>
          <p:nvPr>
            <p:ph type="sldNum" idx="12"/>
          </p:nvPr>
        </p:nvSpPr>
        <p:spPr/>
        <p:txBody>
          <a:bodyPr/>
          <a:lstStyle/>
          <a:p>
            <a:fld id="{00000000-1234-1234-1234-123412341234}" type="slidenum">
              <a:rPr lang="en" smtClean="0"/>
              <a:pPr/>
              <a:t>34</a:t>
            </a:fld>
            <a:endParaRPr lang="en"/>
          </a:p>
        </p:txBody>
      </p:sp>
      <p:graphicFrame>
        <p:nvGraphicFramePr>
          <p:cNvPr id="3" name="Table 2">
            <a:extLst>
              <a:ext uri="{FF2B5EF4-FFF2-40B4-BE49-F238E27FC236}">
                <a16:creationId xmlns:a16="http://schemas.microsoft.com/office/drawing/2014/main" id="{9EC83BE7-3776-23F8-5A1A-AA4DB5823189}"/>
              </a:ext>
            </a:extLst>
          </p:cNvPr>
          <p:cNvGraphicFramePr>
            <a:graphicFrameLocks noGrp="1"/>
          </p:cNvGraphicFramePr>
          <p:nvPr>
            <p:extLst>
              <p:ext uri="{D42A27DB-BD31-4B8C-83A1-F6EECF244321}">
                <p14:modId xmlns:p14="http://schemas.microsoft.com/office/powerpoint/2010/main" val="2332423287"/>
              </p:ext>
            </p:extLst>
          </p:nvPr>
        </p:nvGraphicFramePr>
        <p:xfrm>
          <a:off x="1192696" y="755374"/>
          <a:ext cx="10098156" cy="5418293"/>
        </p:xfrm>
        <a:graphic>
          <a:graphicData uri="http://schemas.openxmlformats.org/drawingml/2006/table">
            <a:tbl>
              <a:tblPr firstRow="1" firstCol="1" bandRow="1">
                <a:tableStyleId>{F2DE63D5-997A-4646-A377-4702673A728D}</a:tableStyleId>
              </a:tblPr>
              <a:tblGrid>
                <a:gridCol w="4762873">
                  <a:extLst>
                    <a:ext uri="{9D8B030D-6E8A-4147-A177-3AD203B41FA5}">
                      <a16:colId xmlns:a16="http://schemas.microsoft.com/office/drawing/2014/main" val="2076954697"/>
                    </a:ext>
                  </a:extLst>
                </a:gridCol>
                <a:gridCol w="5335283">
                  <a:extLst>
                    <a:ext uri="{9D8B030D-6E8A-4147-A177-3AD203B41FA5}">
                      <a16:colId xmlns:a16="http://schemas.microsoft.com/office/drawing/2014/main" val="1712707402"/>
                    </a:ext>
                  </a:extLst>
                </a:gridCol>
              </a:tblGrid>
              <a:tr h="231122">
                <a:tc>
                  <a:txBody>
                    <a:bodyPr/>
                    <a:lstStyle/>
                    <a:p>
                      <a:pPr marL="0" marR="31750">
                        <a:spcBef>
                          <a:spcPts val="0"/>
                        </a:spcBef>
                        <a:spcAft>
                          <a:spcPts val="0"/>
                        </a:spcAft>
                        <a:tabLst>
                          <a:tab pos="520700" algn="l"/>
                        </a:tabLst>
                      </a:pPr>
                      <a:r>
                        <a:rPr lang="en-US" sz="1500">
                          <a:solidFill>
                            <a:srgbClr val="16220F"/>
                          </a:solidFill>
                          <a:effectLst/>
                        </a:rPr>
                        <a:t>Research Question</a:t>
                      </a:r>
                      <a:endParaRPr lang="en-US" sz="1500">
                        <a:solidFill>
                          <a:srgbClr val="16220F"/>
                        </a:solidFill>
                        <a:effectLst/>
                        <a:latin typeface="Times New Roman" panose="02020603050405020304" pitchFamily="18" charset="0"/>
                        <a:ea typeface="Times New Roman" panose="02020603050405020304" pitchFamily="18" charset="0"/>
                      </a:endParaRPr>
                    </a:p>
                  </a:txBody>
                  <a:tcPr marL="57849" marR="57849" marT="0" marB="0"/>
                </a:tc>
                <a:tc>
                  <a:txBody>
                    <a:bodyPr/>
                    <a:lstStyle/>
                    <a:p>
                      <a:pPr marL="0" marR="31750">
                        <a:spcBef>
                          <a:spcPts val="0"/>
                        </a:spcBef>
                        <a:spcAft>
                          <a:spcPts val="0"/>
                        </a:spcAft>
                        <a:tabLst>
                          <a:tab pos="520700" algn="l"/>
                        </a:tabLst>
                      </a:pPr>
                      <a:r>
                        <a:rPr lang="en-US" sz="1500" dirty="0">
                          <a:solidFill>
                            <a:srgbClr val="16220F"/>
                          </a:solidFill>
                          <a:effectLst/>
                        </a:rPr>
                        <a:t>Interview Questions</a:t>
                      </a:r>
                      <a:endParaRPr lang="en-US" sz="1500" dirty="0">
                        <a:solidFill>
                          <a:srgbClr val="16220F"/>
                        </a:solidFill>
                        <a:effectLst/>
                        <a:latin typeface="Times New Roman" panose="02020603050405020304" pitchFamily="18" charset="0"/>
                        <a:ea typeface="Times New Roman" panose="02020603050405020304" pitchFamily="18" charset="0"/>
                      </a:endParaRPr>
                    </a:p>
                  </a:txBody>
                  <a:tcPr marL="57849" marR="57849" marT="0" marB="0"/>
                </a:tc>
                <a:extLst>
                  <a:ext uri="{0D108BD9-81ED-4DB2-BD59-A6C34878D82A}">
                    <a16:rowId xmlns:a16="http://schemas.microsoft.com/office/drawing/2014/main" val="2824556499"/>
                  </a:ext>
                </a:extLst>
              </a:tr>
              <a:tr h="1617857">
                <a:tc>
                  <a:txBody>
                    <a:bodyPr/>
                    <a:lstStyle/>
                    <a:p>
                      <a:pPr marL="0" marR="31750">
                        <a:spcBef>
                          <a:spcPts val="0"/>
                        </a:spcBef>
                        <a:spcAft>
                          <a:spcPts val="0"/>
                        </a:spcAft>
                        <a:tabLst>
                          <a:tab pos="520700" algn="l"/>
                        </a:tabLst>
                      </a:pPr>
                      <a:r>
                        <a:rPr lang="en-US" sz="1500" dirty="0">
                          <a:effectLst/>
                        </a:rPr>
                        <a:t>How do Black parents of students with ASD perceive the symptoms of ASD that their children exhibit?</a:t>
                      </a:r>
                      <a:endParaRPr lang="en-US" sz="1500" dirty="0">
                        <a:solidFill>
                          <a:srgbClr val="000000"/>
                        </a:solidFill>
                        <a:effectLst/>
                        <a:latin typeface="Times New Roman" panose="02020603050405020304" pitchFamily="18" charset="0"/>
                        <a:ea typeface="Times New Roman" panose="02020603050405020304" pitchFamily="18" charset="0"/>
                      </a:endParaRPr>
                    </a:p>
                  </a:txBody>
                  <a:tcPr marL="57849" marR="57849" marT="0" marB="0"/>
                </a:tc>
                <a:tc>
                  <a:txBody>
                    <a:bodyPr/>
                    <a:lstStyle/>
                    <a:p>
                      <a:pPr marL="342900" marR="31750" lvl="0" indent="-342900">
                        <a:spcBef>
                          <a:spcPts val="0"/>
                        </a:spcBef>
                        <a:spcAft>
                          <a:spcPts val="0"/>
                        </a:spcAft>
                        <a:buFont typeface="+mj-lt"/>
                        <a:buAutoNum type="arabicPeriod"/>
                        <a:tabLst>
                          <a:tab pos="520700" algn="l"/>
                        </a:tabLst>
                      </a:pPr>
                      <a:r>
                        <a:rPr lang="en-US" sz="1500" dirty="0">
                          <a:effectLst/>
                        </a:rPr>
                        <a:t>Tell me about the definition of ASD</a:t>
                      </a:r>
                    </a:p>
                    <a:p>
                      <a:pPr marL="342900" marR="31750" lvl="0" indent="-342900">
                        <a:spcBef>
                          <a:spcPts val="0"/>
                        </a:spcBef>
                        <a:spcAft>
                          <a:spcPts val="0"/>
                        </a:spcAft>
                        <a:buFont typeface="+mj-lt"/>
                        <a:buAutoNum type="arabicPeriod"/>
                        <a:tabLst>
                          <a:tab pos="520700" algn="l"/>
                        </a:tabLst>
                      </a:pPr>
                      <a:r>
                        <a:rPr lang="en-US" sz="1500" dirty="0">
                          <a:effectLst/>
                        </a:rPr>
                        <a:t>What was your knowledge of ASD prior to your child’s diagnosis?</a:t>
                      </a:r>
                    </a:p>
                    <a:p>
                      <a:pPr marL="342900" marR="31750" lvl="0" indent="-342900">
                        <a:spcBef>
                          <a:spcPts val="0"/>
                        </a:spcBef>
                        <a:spcAft>
                          <a:spcPts val="0"/>
                        </a:spcAft>
                        <a:buFont typeface="+mj-lt"/>
                        <a:buAutoNum type="arabicPeriod"/>
                        <a:tabLst>
                          <a:tab pos="520700" algn="l"/>
                        </a:tabLst>
                      </a:pPr>
                      <a:r>
                        <a:rPr lang="en-US" sz="1500" dirty="0">
                          <a:effectLst/>
                        </a:rPr>
                        <a:t>Do you feel that the diagnosis is accurate?</a:t>
                      </a:r>
                    </a:p>
                    <a:p>
                      <a:pPr marL="342900" marR="31750" lvl="0" indent="-342900">
                        <a:spcBef>
                          <a:spcPts val="0"/>
                        </a:spcBef>
                        <a:spcAft>
                          <a:spcPts val="0"/>
                        </a:spcAft>
                        <a:buFont typeface="+mj-lt"/>
                        <a:buAutoNum type="arabicPeriod"/>
                        <a:tabLst>
                          <a:tab pos="520700" algn="l"/>
                        </a:tabLst>
                      </a:pPr>
                      <a:r>
                        <a:rPr lang="en-US" sz="1500" dirty="0">
                          <a:effectLst/>
                        </a:rPr>
                        <a:t>Do you think Black students exhibit characteristics of ASD that are not part of the definition?</a:t>
                      </a:r>
                    </a:p>
                    <a:p>
                      <a:pPr marL="457200" marR="31750">
                        <a:spcBef>
                          <a:spcPts val="0"/>
                        </a:spcBef>
                        <a:spcAft>
                          <a:spcPts val="0"/>
                        </a:spcAft>
                        <a:tabLst>
                          <a:tab pos="520700" algn="l"/>
                        </a:tabLst>
                      </a:pPr>
                      <a:r>
                        <a:rPr lang="en-US" sz="1500" dirty="0">
                          <a:effectLst/>
                        </a:rPr>
                        <a:t> </a:t>
                      </a:r>
                      <a:endParaRPr lang="en-US" sz="1500" dirty="0">
                        <a:solidFill>
                          <a:srgbClr val="000000"/>
                        </a:solidFill>
                        <a:effectLst/>
                        <a:latin typeface="Times New Roman" panose="02020603050405020304" pitchFamily="18" charset="0"/>
                        <a:ea typeface="Times New Roman" panose="02020603050405020304" pitchFamily="18" charset="0"/>
                      </a:endParaRPr>
                    </a:p>
                  </a:txBody>
                  <a:tcPr marL="57849" marR="57849" marT="0" marB="0"/>
                </a:tc>
                <a:extLst>
                  <a:ext uri="{0D108BD9-81ED-4DB2-BD59-A6C34878D82A}">
                    <a16:rowId xmlns:a16="http://schemas.microsoft.com/office/drawing/2014/main" val="726818221"/>
                  </a:ext>
                </a:extLst>
              </a:tr>
              <a:tr h="1414035">
                <a:tc>
                  <a:txBody>
                    <a:bodyPr/>
                    <a:lstStyle/>
                    <a:p>
                      <a:pPr marL="0" marR="31750">
                        <a:spcBef>
                          <a:spcPts val="0"/>
                        </a:spcBef>
                        <a:spcAft>
                          <a:spcPts val="0"/>
                        </a:spcAft>
                        <a:tabLst>
                          <a:tab pos="520700" algn="l"/>
                        </a:tabLst>
                      </a:pPr>
                      <a:r>
                        <a:rPr lang="en-US" sz="1500">
                          <a:effectLst/>
                        </a:rPr>
                        <a:t>To what extent have parents been involved in the decision-making process of their child’s related services and academic interventions in special education?</a:t>
                      </a:r>
                      <a:endParaRPr lang="en-US" sz="1500">
                        <a:solidFill>
                          <a:srgbClr val="000000"/>
                        </a:solidFill>
                        <a:effectLst/>
                        <a:latin typeface="Times New Roman" panose="02020603050405020304" pitchFamily="18" charset="0"/>
                        <a:ea typeface="Times New Roman" panose="02020603050405020304" pitchFamily="18" charset="0"/>
                      </a:endParaRPr>
                    </a:p>
                  </a:txBody>
                  <a:tcPr marL="57849" marR="57849" marT="0" marB="0"/>
                </a:tc>
                <a:tc>
                  <a:txBody>
                    <a:bodyPr/>
                    <a:lstStyle/>
                    <a:p>
                      <a:pPr marL="342900" marR="31750" lvl="0" indent="-342900">
                        <a:spcBef>
                          <a:spcPts val="0"/>
                        </a:spcBef>
                        <a:spcAft>
                          <a:spcPts val="0"/>
                        </a:spcAft>
                        <a:buFont typeface="+mj-lt"/>
                        <a:buAutoNum type="arabicPeriod"/>
                        <a:tabLst>
                          <a:tab pos="520700" algn="l"/>
                        </a:tabLst>
                      </a:pPr>
                      <a:r>
                        <a:rPr lang="en-US" sz="1500">
                          <a:effectLst/>
                        </a:rPr>
                        <a:t>Tell me how you have been involved in the referral process?</a:t>
                      </a:r>
                    </a:p>
                    <a:p>
                      <a:pPr marL="342900" marR="31750" lvl="0" indent="-342900">
                        <a:spcBef>
                          <a:spcPts val="0"/>
                        </a:spcBef>
                        <a:spcAft>
                          <a:spcPts val="0"/>
                        </a:spcAft>
                        <a:buFont typeface="+mj-lt"/>
                        <a:buAutoNum type="arabicPeriod"/>
                        <a:tabLst>
                          <a:tab pos="520700" algn="l"/>
                        </a:tabLst>
                      </a:pPr>
                      <a:r>
                        <a:rPr lang="en-US" sz="1500">
                          <a:effectLst/>
                        </a:rPr>
                        <a:t>Do you feel your child’s academic progress is monitored?</a:t>
                      </a:r>
                    </a:p>
                    <a:p>
                      <a:pPr marL="342900" marR="31750" lvl="0" indent="-342900">
                        <a:spcBef>
                          <a:spcPts val="0"/>
                        </a:spcBef>
                        <a:spcAft>
                          <a:spcPts val="0"/>
                        </a:spcAft>
                        <a:buFont typeface="+mj-lt"/>
                        <a:buAutoNum type="arabicPeriod"/>
                        <a:tabLst>
                          <a:tab pos="520700" algn="l"/>
                        </a:tabLst>
                      </a:pPr>
                      <a:r>
                        <a:rPr lang="en-US" sz="1500">
                          <a:effectLst/>
                        </a:rPr>
                        <a:t>Tell me how the interventions were chosen for your child.</a:t>
                      </a:r>
                    </a:p>
                    <a:p>
                      <a:pPr marL="457200" marR="31750">
                        <a:spcBef>
                          <a:spcPts val="0"/>
                        </a:spcBef>
                        <a:spcAft>
                          <a:spcPts val="0"/>
                        </a:spcAft>
                        <a:tabLst>
                          <a:tab pos="520700" algn="l"/>
                        </a:tabLst>
                      </a:pPr>
                      <a:r>
                        <a:rPr lang="en-US" sz="1500">
                          <a:effectLst/>
                        </a:rPr>
                        <a:t> </a:t>
                      </a:r>
                      <a:endParaRPr lang="en-US" sz="1500">
                        <a:solidFill>
                          <a:srgbClr val="000000"/>
                        </a:solidFill>
                        <a:effectLst/>
                        <a:latin typeface="Times New Roman" panose="02020603050405020304" pitchFamily="18" charset="0"/>
                        <a:ea typeface="Times New Roman" panose="02020603050405020304" pitchFamily="18" charset="0"/>
                      </a:endParaRPr>
                    </a:p>
                  </a:txBody>
                  <a:tcPr marL="57849" marR="57849" marT="0" marB="0"/>
                </a:tc>
                <a:extLst>
                  <a:ext uri="{0D108BD9-81ED-4DB2-BD59-A6C34878D82A}">
                    <a16:rowId xmlns:a16="http://schemas.microsoft.com/office/drawing/2014/main" val="3345279983"/>
                  </a:ext>
                </a:extLst>
              </a:tr>
              <a:tr h="2155279">
                <a:tc>
                  <a:txBody>
                    <a:bodyPr/>
                    <a:lstStyle/>
                    <a:p>
                      <a:pPr marL="0" marR="31750">
                        <a:spcBef>
                          <a:spcPts val="0"/>
                        </a:spcBef>
                        <a:spcAft>
                          <a:spcPts val="0"/>
                        </a:spcAft>
                        <a:tabLst>
                          <a:tab pos="520700" algn="l"/>
                        </a:tabLst>
                      </a:pPr>
                      <a:r>
                        <a:rPr lang="en-US" sz="1500">
                          <a:effectLst/>
                        </a:rPr>
                        <a:t>How have parents used the IEP meeting to monitor their child’s academic progress and growth in related services?</a:t>
                      </a:r>
                      <a:endParaRPr lang="en-US" sz="1500">
                        <a:solidFill>
                          <a:srgbClr val="000000"/>
                        </a:solidFill>
                        <a:effectLst/>
                        <a:latin typeface="Times New Roman" panose="02020603050405020304" pitchFamily="18" charset="0"/>
                        <a:ea typeface="Times New Roman" panose="02020603050405020304" pitchFamily="18" charset="0"/>
                      </a:endParaRPr>
                    </a:p>
                  </a:txBody>
                  <a:tcPr marL="57849" marR="57849" marT="0" marB="0"/>
                </a:tc>
                <a:tc>
                  <a:txBody>
                    <a:bodyPr/>
                    <a:lstStyle/>
                    <a:p>
                      <a:pPr marL="342900" marR="31750" lvl="0" indent="-342900">
                        <a:spcBef>
                          <a:spcPts val="0"/>
                        </a:spcBef>
                        <a:spcAft>
                          <a:spcPts val="0"/>
                        </a:spcAft>
                        <a:buFont typeface="+mj-lt"/>
                        <a:buAutoNum type="arabicPeriod"/>
                        <a:tabLst>
                          <a:tab pos="520700" algn="l"/>
                        </a:tabLst>
                      </a:pPr>
                      <a:r>
                        <a:rPr lang="en-US" sz="1500" dirty="0">
                          <a:effectLst/>
                        </a:rPr>
                        <a:t>How often do you attend IEP meetings?</a:t>
                      </a:r>
                    </a:p>
                    <a:p>
                      <a:pPr marL="342900" marR="31750" lvl="0" indent="-342900">
                        <a:spcBef>
                          <a:spcPts val="0"/>
                        </a:spcBef>
                        <a:spcAft>
                          <a:spcPts val="0"/>
                        </a:spcAft>
                        <a:buFont typeface="+mj-lt"/>
                        <a:buAutoNum type="arabicPeriod"/>
                        <a:tabLst>
                          <a:tab pos="520700" algn="l"/>
                        </a:tabLst>
                      </a:pPr>
                      <a:r>
                        <a:rPr lang="en-US" sz="1500" dirty="0">
                          <a:effectLst/>
                        </a:rPr>
                        <a:t>Tell me about how you speak up for your child in the meetings?</a:t>
                      </a:r>
                    </a:p>
                    <a:p>
                      <a:pPr marL="342900" marR="31750" lvl="0" indent="-342900">
                        <a:spcBef>
                          <a:spcPts val="0"/>
                        </a:spcBef>
                        <a:spcAft>
                          <a:spcPts val="0"/>
                        </a:spcAft>
                        <a:buFont typeface="+mj-lt"/>
                        <a:buAutoNum type="arabicPeriod"/>
                        <a:tabLst>
                          <a:tab pos="520700" algn="l"/>
                        </a:tabLst>
                      </a:pPr>
                      <a:r>
                        <a:rPr lang="en-US" sz="1500" dirty="0">
                          <a:effectLst/>
                        </a:rPr>
                        <a:t>What is your knowledge of the IEP meeting process?</a:t>
                      </a:r>
                    </a:p>
                    <a:p>
                      <a:pPr marL="342900" marR="31750" lvl="0" indent="-342900">
                        <a:spcBef>
                          <a:spcPts val="0"/>
                        </a:spcBef>
                        <a:spcAft>
                          <a:spcPts val="0"/>
                        </a:spcAft>
                        <a:buFont typeface="+mj-lt"/>
                        <a:buAutoNum type="arabicPeriod"/>
                        <a:tabLst>
                          <a:tab pos="520700" algn="l"/>
                        </a:tabLst>
                      </a:pPr>
                      <a:r>
                        <a:rPr lang="en-US" sz="1500" dirty="0">
                          <a:effectLst/>
                        </a:rPr>
                        <a:t>How do you ensure that you feel equipped to share and ask questions in the meetings?</a:t>
                      </a:r>
                    </a:p>
                    <a:p>
                      <a:pPr marL="342900" marR="31750" lvl="0" indent="-342900">
                        <a:spcBef>
                          <a:spcPts val="0"/>
                        </a:spcBef>
                        <a:spcAft>
                          <a:spcPts val="0"/>
                        </a:spcAft>
                        <a:buFont typeface="+mj-lt"/>
                        <a:buAutoNum type="arabicPeriod"/>
                        <a:tabLst>
                          <a:tab pos="520700" algn="l"/>
                        </a:tabLst>
                      </a:pPr>
                      <a:r>
                        <a:rPr lang="en-US" sz="1500" dirty="0">
                          <a:effectLst/>
                        </a:rPr>
                        <a:t>Tell me some of the ways your child’s progress is demonstrated to you in the IEP meeting.</a:t>
                      </a:r>
                      <a:endParaRPr lang="en-US" sz="1500" dirty="0">
                        <a:solidFill>
                          <a:srgbClr val="000000"/>
                        </a:solidFill>
                        <a:effectLst/>
                        <a:latin typeface="Times New Roman" panose="02020603050405020304" pitchFamily="18" charset="0"/>
                        <a:ea typeface="Times New Roman" panose="02020603050405020304" pitchFamily="18" charset="0"/>
                      </a:endParaRPr>
                    </a:p>
                  </a:txBody>
                  <a:tcPr marL="57849" marR="57849" marT="0" marB="0"/>
                </a:tc>
                <a:extLst>
                  <a:ext uri="{0D108BD9-81ED-4DB2-BD59-A6C34878D82A}">
                    <a16:rowId xmlns:a16="http://schemas.microsoft.com/office/drawing/2014/main" val="3562364923"/>
                  </a:ext>
                </a:extLst>
              </a:tr>
            </a:tbl>
          </a:graphicData>
        </a:graphic>
      </p:graphicFrame>
    </p:spTree>
    <p:extLst>
      <p:ext uri="{BB962C8B-B14F-4D97-AF65-F5344CB8AC3E}">
        <p14:creationId xmlns:p14="http://schemas.microsoft.com/office/powerpoint/2010/main" val="284445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61389" y="-59649"/>
            <a:ext cx="9610000" cy="844400"/>
          </a:xfrm>
          <a:prstGeom prst="rect">
            <a:avLst/>
          </a:prstGeom>
        </p:spPr>
        <p:txBody>
          <a:bodyPr spcFirstLastPara="1" wrap="square" lIns="0" tIns="0" rIns="0" bIns="0" anchor="ctr" anchorCtr="0">
            <a:noAutofit/>
          </a:bodyPr>
          <a:lstStyle/>
          <a:p>
            <a:r>
              <a:rPr lang="en" dirty="0">
                <a:solidFill>
                  <a:schemeClr val="tx2">
                    <a:lumMod val="10000"/>
                  </a:schemeClr>
                </a:solidFill>
              </a:rPr>
              <a:t>CV: Additions Since Portfolio II</a:t>
            </a:r>
            <a:endParaRPr dirty="0">
              <a:solidFill>
                <a:schemeClr val="tx2">
                  <a:lumMod val="10000"/>
                </a:schemeClr>
              </a:solidFill>
            </a:endParaRPr>
          </a:p>
        </p:txBody>
      </p:sp>
      <p:sp>
        <p:nvSpPr>
          <p:cNvPr id="86" name="Google Shape;86;p14"/>
          <p:cNvSpPr txBox="1">
            <a:spLocks noGrp="1"/>
          </p:cNvSpPr>
          <p:nvPr>
            <p:ph type="body" idx="3"/>
          </p:nvPr>
        </p:nvSpPr>
        <p:spPr>
          <a:xfrm>
            <a:off x="819604" y="2262700"/>
            <a:ext cx="2220374" cy="430697"/>
          </a:xfrm>
          <a:prstGeom prst="rect">
            <a:avLst/>
          </a:prstGeom>
        </p:spPr>
        <p:txBody>
          <a:bodyPr spcFirstLastPara="1" wrap="square" lIns="0" tIns="0" rIns="0" bIns="0" anchor="t" anchorCtr="0">
            <a:noAutofit/>
          </a:bodyPr>
          <a:lstStyle/>
          <a:p>
            <a:pPr marL="0" indent="0" algn="ctr">
              <a:lnSpc>
                <a:spcPct val="100000"/>
              </a:lnSpc>
              <a:buNone/>
            </a:pPr>
            <a:r>
              <a:rPr lang="en-US" sz="1600" b="1" dirty="0">
                <a:solidFill>
                  <a:schemeClr val="tx2">
                    <a:lumMod val="10000"/>
                  </a:schemeClr>
                </a:solidFill>
                <a:latin typeface="Zapfino" panose="03030300040707070C03" pitchFamily="66" charset="77"/>
              </a:rPr>
              <a:t>presentations</a:t>
            </a:r>
            <a:endParaRPr sz="1600" dirty="0">
              <a:solidFill>
                <a:schemeClr val="tx2">
                  <a:lumMod val="10000"/>
                </a:schemeClr>
              </a:solidFill>
              <a:latin typeface="Zapfino" panose="03030300040707070C03" pitchFamily="66" charset="77"/>
            </a:endParaRPr>
          </a:p>
        </p:txBody>
      </p:sp>
      <p:sp>
        <p:nvSpPr>
          <p:cNvPr id="87" name="Google Shape;87;p14"/>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4</a:t>
            </a:fld>
            <a:endParaRPr kern="0">
              <a:solidFill>
                <a:srgbClr val="80828B"/>
              </a:solidFill>
            </a:endParaRPr>
          </a:p>
        </p:txBody>
      </p:sp>
      <p:pic>
        <p:nvPicPr>
          <p:cNvPr id="5" name="Graphic 4" descr="Lecturer">
            <a:extLst>
              <a:ext uri="{FF2B5EF4-FFF2-40B4-BE49-F238E27FC236}">
                <a16:creationId xmlns:a16="http://schemas.microsoft.com/office/drawing/2014/main" id="{4F400E4C-E273-8604-2C98-030A2DB6A2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6349" y="1768404"/>
            <a:ext cx="627767" cy="627767"/>
          </a:xfrm>
          <a:prstGeom prst="rect">
            <a:avLst/>
          </a:prstGeom>
        </p:spPr>
      </p:pic>
      <p:pic>
        <p:nvPicPr>
          <p:cNvPr id="8" name="Graphic 7" descr="Open book">
            <a:extLst>
              <a:ext uri="{FF2B5EF4-FFF2-40B4-BE49-F238E27FC236}">
                <a16:creationId xmlns:a16="http://schemas.microsoft.com/office/drawing/2014/main" id="{63C27D45-BABB-B19D-BAD2-66A8AA40B5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9035" y="3242958"/>
            <a:ext cx="682394" cy="682394"/>
          </a:xfrm>
          <a:prstGeom prst="rect">
            <a:avLst/>
          </a:prstGeom>
        </p:spPr>
      </p:pic>
      <p:sp>
        <p:nvSpPr>
          <p:cNvPr id="14" name="TextBox 13">
            <a:extLst>
              <a:ext uri="{FF2B5EF4-FFF2-40B4-BE49-F238E27FC236}">
                <a16:creationId xmlns:a16="http://schemas.microsoft.com/office/drawing/2014/main" id="{BEF6CA44-B69B-CD6A-67FC-2356D2627AC1}"/>
              </a:ext>
            </a:extLst>
          </p:cNvPr>
          <p:cNvSpPr txBox="1"/>
          <p:nvPr/>
        </p:nvSpPr>
        <p:spPr>
          <a:xfrm>
            <a:off x="3541822" y="3327623"/>
            <a:ext cx="7813639" cy="1077218"/>
          </a:xfrm>
          <a:prstGeom prst="rect">
            <a:avLst/>
          </a:prstGeom>
          <a:noFill/>
        </p:spPr>
        <p:txBody>
          <a:bodyPr wrap="square">
            <a:spAutoFit/>
          </a:bodyPr>
          <a:lstStyle/>
          <a:p>
            <a:pPr algn="l"/>
            <a:r>
              <a:rPr lang="en-US" sz="1600" b="0" i="0" dirty="0">
                <a:solidFill>
                  <a:srgbClr val="000000"/>
                </a:solidFill>
                <a:effectLst/>
                <a:latin typeface="Century Gothic" panose="020B0502020202020204" pitchFamily="34" charset="0"/>
              </a:rPr>
              <a:t>King-Sears, M. E., Banks, J., Christy-Davila, A., Felder-Williams, K., </a:t>
            </a:r>
            <a:r>
              <a:rPr lang="en-US" sz="1600" b="0" i="0" dirty="0" err="1">
                <a:solidFill>
                  <a:srgbClr val="000000"/>
                </a:solidFill>
                <a:effectLst/>
                <a:latin typeface="Century Gothic" panose="020B0502020202020204" pitchFamily="34" charset="0"/>
              </a:rPr>
              <a:t>Mergen</a:t>
            </a:r>
            <a:r>
              <a:rPr lang="en-US" sz="1600" b="0" i="0" dirty="0">
                <a:solidFill>
                  <a:srgbClr val="000000"/>
                </a:solidFill>
                <a:effectLst/>
                <a:latin typeface="Century Gothic" panose="020B0502020202020204" pitchFamily="34" charset="0"/>
              </a:rPr>
              <a:t>, R. L., &amp; Sanborn Owens, L. S. (2022). Understanding experiences of BIPOC children and adults with ADHD: Prevalence, perspectives, and access. Children and Adults with Attention-Deficit /Hyperactivity Disorder (CHADD).</a:t>
            </a:r>
            <a:endParaRPr lang="en-US" sz="1600" b="1" i="1" dirty="0">
              <a:solidFill>
                <a:schemeClr val="tx2">
                  <a:lumMod val="1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83D2DF66-1231-268E-F963-E344E8F182AC}"/>
              </a:ext>
            </a:extLst>
          </p:cNvPr>
          <p:cNvSpPr txBox="1"/>
          <p:nvPr/>
        </p:nvSpPr>
        <p:spPr>
          <a:xfrm>
            <a:off x="3541822" y="4990275"/>
            <a:ext cx="7889792" cy="830997"/>
          </a:xfrm>
          <a:prstGeom prst="rect">
            <a:avLst/>
          </a:prstGeom>
          <a:noFill/>
        </p:spPr>
        <p:txBody>
          <a:bodyPr wrap="square">
            <a:spAutoFit/>
          </a:bodyPr>
          <a:lstStyle/>
          <a:p>
            <a:pPr marL="0" indent="0">
              <a:lnSpc>
                <a:spcPct val="100000"/>
              </a:lnSpc>
              <a:buNone/>
            </a:pPr>
            <a:r>
              <a:rPr lang="en-US" sz="1600" dirty="0">
                <a:solidFill>
                  <a:schemeClr val="tx2">
                    <a:lumMod val="10000"/>
                  </a:schemeClr>
                </a:solidFill>
                <a:latin typeface="Century Gothic" panose="020B0502020202020204" pitchFamily="34" charset="0"/>
              </a:rPr>
              <a:t>Maryland, Advanced Professional Certification</a:t>
            </a:r>
          </a:p>
          <a:p>
            <a:pPr marL="0" indent="0">
              <a:lnSpc>
                <a:spcPct val="100000"/>
              </a:lnSpc>
              <a:buNone/>
            </a:pPr>
            <a:r>
              <a:rPr lang="en-US" sz="1600" dirty="0">
                <a:solidFill>
                  <a:schemeClr val="tx2">
                    <a:lumMod val="10000"/>
                  </a:schemeClr>
                </a:solidFill>
                <a:latin typeface="Century Gothic" panose="020B0502020202020204" pitchFamily="34" charset="0"/>
              </a:rPr>
              <a:t>APC, Teacher Licensure;</a:t>
            </a:r>
          </a:p>
          <a:p>
            <a:pPr marL="0" indent="0">
              <a:lnSpc>
                <a:spcPct val="100000"/>
              </a:lnSpc>
              <a:buNone/>
            </a:pPr>
            <a:r>
              <a:rPr lang="en-US" sz="1600" i="1" dirty="0">
                <a:solidFill>
                  <a:schemeClr val="tx2">
                    <a:lumMod val="10000"/>
                  </a:schemeClr>
                </a:solidFill>
                <a:latin typeface="Century Gothic" panose="020B0502020202020204" pitchFamily="34" charset="0"/>
              </a:rPr>
              <a:t>Special Education; infant – adult (</a:t>
            </a:r>
            <a:r>
              <a:rPr lang="en-US" sz="1600" dirty="0">
                <a:solidFill>
                  <a:schemeClr val="tx2">
                    <a:lumMod val="10000"/>
                  </a:schemeClr>
                </a:solidFill>
                <a:latin typeface="Century Gothic" panose="020B0502020202020204" pitchFamily="34" charset="0"/>
              </a:rPr>
              <a:t>2023-2028)</a:t>
            </a:r>
            <a:endParaRPr lang="en-US" sz="1600" i="1" dirty="0">
              <a:solidFill>
                <a:schemeClr val="tx2">
                  <a:lumMod val="10000"/>
                </a:schemeClr>
              </a:solidFill>
              <a:latin typeface="Century Gothic" panose="020B0502020202020204" pitchFamily="34" charset="0"/>
            </a:endParaRPr>
          </a:p>
        </p:txBody>
      </p:sp>
      <p:pic>
        <p:nvPicPr>
          <p:cNvPr id="17" name="Graphic 16" descr="Diploma roll">
            <a:extLst>
              <a:ext uri="{FF2B5EF4-FFF2-40B4-BE49-F238E27FC236}">
                <a16:creationId xmlns:a16="http://schemas.microsoft.com/office/drawing/2014/main" id="{3B1565F9-44E3-03D8-109D-12E0AFA6F8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8308" y="4719373"/>
            <a:ext cx="803847" cy="803847"/>
          </a:xfrm>
          <a:prstGeom prst="rect">
            <a:avLst/>
          </a:prstGeom>
        </p:spPr>
      </p:pic>
      <p:sp>
        <p:nvSpPr>
          <p:cNvPr id="19" name="Google Shape;86;p14">
            <a:extLst>
              <a:ext uri="{FF2B5EF4-FFF2-40B4-BE49-F238E27FC236}">
                <a16:creationId xmlns:a16="http://schemas.microsoft.com/office/drawing/2014/main" id="{14322844-7D77-853F-DDA5-826879902A18}"/>
              </a:ext>
            </a:extLst>
          </p:cNvPr>
          <p:cNvSpPr txBox="1">
            <a:spLocks/>
          </p:cNvSpPr>
          <p:nvPr/>
        </p:nvSpPr>
        <p:spPr>
          <a:xfrm>
            <a:off x="1115629" y="3888265"/>
            <a:ext cx="1771062" cy="4306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1pPr>
            <a:lvl2pPr marL="1219170" marR="0" lvl="1"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2pPr>
            <a:lvl3pPr marL="1828754" marR="0" lvl="2"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3pPr>
            <a:lvl4pPr marL="2438339" marR="0" lvl="3"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4pPr>
            <a:lvl5pPr marL="3047924" marR="0" lvl="4"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5pPr>
            <a:lvl6pPr marL="3657509" marR="0" lvl="5"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6pPr>
            <a:lvl7pPr marL="4267093" marR="0" lvl="6"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7pPr>
            <a:lvl8pPr marL="4876678" marR="0" lvl="7"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8pPr>
            <a:lvl9pPr marL="5486263" marR="0" lvl="8" indent="-457189" algn="l" rtl="0">
              <a:lnSpc>
                <a:spcPct val="115000"/>
              </a:lnSpc>
              <a:spcBef>
                <a:spcPts val="1067"/>
              </a:spcBef>
              <a:spcAft>
                <a:spcPts val="1067"/>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ctr">
              <a:lnSpc>
                <a:spcPct val="100000"/>
              </a:lnSpc>
              <a:buFont typeface="Red Hat Text"/>
              <a:buNone/>
            </a:pPr>
            <a:r>
              <a:rPr lang="en-US" sz="1600" b="1" kern="0" dirty="0">
                <a:solidFill>
                  <a:schemeClr val="tx2">
                    <a:lumMod val="10000"/>
                  </a:schemeClr>
                </a:solidFill>
                <a:latin typeface="Zapfino" panose="03030300040707070C03" pitchFamily="66" charset="77"/>
              </a:rPr>
              <a:t>publications</a:t>
            </a:r>
            <a:endParaRPr lang="en-US" sz="1600" kern="0" dirty="0">
              <a:solidFill>
                <a:schemeClr val="tx2">
                  <a:lumMod val="10000"/>
                </a:schemeClr>
              </a:solidFill>
              <a:latin typeface="Zapfino" panose="03030300040707070C03" pitchFamily="66" charset="77"/>
            </a:endParaRPr>
          </a:p>
        </p:txBody>
      </p:sp>
      <p:sp>
        <p:nvSpPr>
          <p:cNvPr id="20" name="Google Shape;86;p14">
            <a:extLst>
              <a:ext uri="{FF2B5EF4-FFF2-40B4-BE49-F238E27FC236}">
                <a16:creationId xmlns:a16="http://schemas.microsoft.com/office/drawing/2014/main" id="{CD31AAB5-B2B2-C961-8177-99FC242B3A67}"/>
              </a:ext>
            </a:extLst>
          </p:cNvPr>
          <p:cNvSpPr txBox="1">
            <a:spLocks/>
          </p:cNvSpPr>
          <p:nvPr/>
        </p:nvSpPr>
        <p:spPr>
          <a:xfrm>
            <a:off x="945409" y="5332347"/>
            <a:ext cx="1941282" cy="4306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1pPr>
            <a:lvl2pPr marL="1219170" marR="0" lvl="1"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2pPr>
            <a:lvl3pPr marL="1828754" marR="0" lvl="2" indent="-457189" algn="l" rtl="0">
              <a:lnSpc>
                <a:spcPct val="115000"/>
              </a:lnSpc>
              <a:spcBef>
                <a:spcPts val="1067"/>
              </a:spcBef>
              <a:spcAft>
                <a:spcPts val="0"/>
              </a:spcAft>
              <a:buClr>
                <a:schemeClr val="accent1"/>
              </a:buClr>
              <a:buSzPts val="1800"/>
              <a:buFont typeface="Red Hat Text"/>
              <a:buChar char="■"/>
              <a:defRPr sz="2400" b="0" i="0" u="none" strike="noStrike" cap="none">
                <a:solidFill>
                  <a:schemeClr val="dk1"/>
                </a:solidFill>
                <a:latin typeface="Red Hat Text"/>
                <a:ea typeface="Red Hat Text"/>
                <a:cs typeface="Red Hat Text"/>
                <a:sym typeface="Red Hat Text"/>
              </a:defRPr>
            </a:lvl3pPr>
            <a:lvl4pPr marL="2438339" marR="0" lvl="3"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4pPr>
            <a:lvl5pPr marL="3047924" marR="0" lvl="4"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5pPr>
            <a:lvl6pPr marL="3657509" marR="0" lvl="5"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6pPr>
            <a:lvl7pPr marL="4267093" marR="0" lvl="6"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7pPr>
            <a:lvl8pPr marL="4876678" marR="0" lvl="7" indent="-457189" algn="l" rtl="0">
              <a:lnSpc>
                <a:spcPct val="115000"/>
              </a:lnSpc>
              <a:spcBef>
                <a:spcPts val="1067"/>
              </a:spcBef>
              <a:spcAft>
                <a:spcPts val="0"/>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8pPr>
            <a:lvl9pPr marL="5486263" marR="0" lvl="8" indent="-457189" algn="l" rtl="0">
              <a:lnSpc>
                <a:spcPct val="115000"/>
              </a:lnSpc>
              <a:spcBef>
                <a:spcPts val="1067"/>
              </a:spcBef>
              <a:spcAft>
                <a:spcPts val="1067"/>
              </a:spcAft>
              <a:buClr>
                <a:schemeClr val="dk1"/>
              </a:buClr>
              <a:buSzPts val="18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ctr">
              <a:lnSpc>
                <a:spcPct val="100000"/>
              </a:lnSpc>
              <a:buFont typeface="Red Hat Text"/>
              <a:buNone/>
            </a:pPr>
            <a:r>
              <a:rPr lang="en-US" sz="1600" b="1" kern="0" dirty="0">
                <a:solidFill>
                  <a:schemeClr val="tx2">
                    <a:lumMod val="10000"/>
                  </a:schemeClr>
                </a:solidFill>
                <a:latin typeface="Zapfino" panose="03030300040707070C03" pitchFamily="66" charset="77"/>
              </a:rPr>
              <a:t>certifications</a:t>
            </a:r>
            <a:endParaRPr lang="en-US" sz="1600" kern="0" dirty="0">
              <a:solidFill>
                <a:schemeClr val="tx2">
                  <a:lumMod val="10000"/>
                </a:schemeClr>
              </a:solidFill>
              <a:latin typeface="Zapfino" panose="03030300040707070C03" pitchFamily="66" charset="77"/>
            </a:endParaRPr>
          </a:p>
        </p:txBody>
      </p:sp>
      <p:sp>
        <p:nvSpPr>
          <p:cNvPr id="21" name="TextBox 20">
            <a:extLst>
              <a:ext uri="{FF2B5EF4-FFF2-40B4-BE49-F238E27FC236}">
                <a16:creationId xmlns:a16="http://schemas.microsoft.com/office/drawing/2014/main" id="{1206ED72-01E8-1183-A12C-71EA26B572EF}"/>
              </a:ext>
            </a:extLst>
          </p:cNvPr>
          <p:cNvSpPr txBox="1"/>
          <p:nvPr/>
        </p:nvSpPr>
        <p:spPr>
          <a:xfrm>
            <a:off x="3541822" y="1980672"/>
            <a:ext cx="7813639" cy="830997"/>
          </a:xfrm>
          <a:prstGeom prst="rect">
            <a:avLst/>
          </a:prstGeom>
          <a:noFill/>
        </p:spPr>
        <p:txBody>
          <a:bodyPr wrap="square">
            <a:spAutoFit/>
          </a:bodyPr>
          <a:lstStyle/>
          <a:p>
            <a:pPr algn="l"/>
            <a:r>
              <a:rPr lang="en-US" sz="1600" b="0" i="0" dirty="0">
                <a:solidFill>
                  <a:srgbClr val="000000"/>
                </a:solidFill>
                <a:effectLst/>
                <a:latin typeface="Century Gothic" panose="020B0502020202020204" pitchFamily="34" charset="0"/>
              </a:rPr>
              <a:t>Thinking Thursdays Professional Development Café.  Weekly PD on culturally responsive teaching, Academic Interventions, Specially Designed Instruction (SDI), and Family Engagement.</a:t>
            </a:r>
            <a:endParaRPr lang="en-US" sz="1600" b="1" i="1" dirty="0">
              <a:solidFill>
                <a:schemeClr val="tx2">
                  <a:lumMod val="10000"/>
                </a:schemeClr>
              </a:solidFill>
              <a:latin typeface="Century Gothic" panose="020B0502020202020204" pitchFamily="34" charset="0"/>
            </a:endParaRPr>
          </a:p>
        </p:txBody>
      </p:sp>
    </p:spTree>
    <p:extLst>
      <p:ext uri="{BB962C8B-B14F-4D97-AF65-F5344CB8AC3E}">
        <p14:creationId xmlns:p14="http://schemas.microsoft.com/office/powerpoint/2010/main" val="64736338"/>
      </p:ext>
    </p:extLst>
  </p:cSld>
  <p:clrMapOvr>
    <a:masterClrMapping/>
  </p:clrMapOvr>
  <mc:AlternateContent xmlns:mc="http://schemas.openxmlformats.org/markup-compatibility/2006" xmlns:p14="http://schemas.microsoft.com/office/powerpoint/2010/main">
    <mc:Choice Requires="p14">
      <p:transition spd="slow" p14:dur="18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556B19-E8F2-F60A-24F5-1EA05D1FA45E}"/>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42264" y="2869415"/>
            <a:ext cx="10515600" cy="1325563"/>
          </a:xfrm>
        </p:spPr>
        <p:txBody>
          <a:bodyPr>
            <a:noAutofit/>
          </a:bodyPr>
          <a:lstStyle/>
          <a:p>
            <a:r>
              <a:rPr lang="en-US" sz="6500" b="1" dirty="0">
                <a:solidFill>
                  <a:schemeClr val="bg1"/>
                </a:solidFill>
                <a:latin typeface="Century Gothic" panose="020B0502020202020204" pitchFamily="34" charset="0"/>
              </a:rPr>
              <a:t>Program of </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Study</a:t>
            </a:r>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2</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3" name="Picture 2">
            <a:extLst>
              <a:ext uri="{FF2B5EF4-FFF2-40B4-BE49-F238E27FC236}">
                <a16:creationId xmlns:a16="http://schemas.microsoft.com/office/drawing/2014/main" id="{3588391F-77E4-FF95-24E9-A52ACC42CDDD}"/>
              </a:ext>
            </a:extLst>
          </p:cNvPr>
          <p:cNvPicPr>
            <a:picLocks noChangeAspect="1"/>
          </p:cNvPicPr>
          <p:nvPr/>
        </p:nvPicPr>
        <p:blipFill>
          <a:blip r:embed="rId4"/>
          <a:stretch>
            <a:fillRect/>
          </a:stretch>
        </p:blipFill>
        <p:spPr>
          <a:xfrm>
            <a:off x="9617012" y="357505"/>
            <a:ext cx="2425700" cy="6502400"/>
          </a:xfrm>
          <a:prstGeom prst="rect">
            <a:avLst/>
          </a:prstGeom>
        </p:spPr>
      </p:pic>
    </p:spTree>
    <p:extLst>
      <p:ext uri="{BB962C8B-B14F-4D97-AF65-F5344CB8AC3E}">
        <p14:creationId xmlns:p14="http://schemas.microsoft.com/office/powerpoint/2010/main" val="240258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125873" y="-111966"/>
            <a:ext cx="9610000" cy="844400"/>
          </a:xfrm>
          <a:prstGeom prst="rect">
            <a:avLst/>
          </a:prstGeom>
        </p:spPr>
        <p:txBody>
          <a:bodyPr spcFirstLastPara="1" wrap="square" lIns="0" tIns="0" rIns="0" bIns="0" anchor="ctr" anchorCtr="0">
            <a:noAutofit/>
          </a:bodyPr>
          <a:lstStyle/>
          <a:p>
            <a:r>
              <a:rPr lang="en" dirty="0">
                <a:solidFill>
                  <a:schemeClr val="tx2">
                    <a:lumMod val="10000"/>
                  </a:schemeClr>
                </a:solidFill>
              </a:rPr>
              <a:t>Program of Study</a:t>
            </a:r>
            <a:endParaRPr dirty="0">
              <a:solidFill>
                <a:schemeClr val="tx2">
                  <a:lumMod val="10000"/>
                </a:schemeClr>
              </a:solidFill>
            </a:endParaRPr>
          </a:p>
        </p:txBody>
      </p:sp>
      <p:sp>
        <p:nvSpPr>
          <p:cNvPr id="253" name="Google Shape;253;p2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6</a:t>
            </a:fld>
            <a:endParaRPr kern="0">
              <a:solidFill>
                <a:srgbClr val="80828B"/>
              </a:solidFill>
            </a:endParaRPr>
          </a:p>
        </p:txBody>
      </p:sp>
      <p:sp>
        <p:nvSpPr>
          <p:cNvPr id="11" name="TextBox 10">
            <a:extLst>
              <a:ext uri="{FF2B5EF4-FFF2-40B4-BE49-F238E27FC236}">
                <a16:creationId xmlns:a16="http://schemas.microsoft.com/office/drawing/2014/main" id="{E6CD1F25-3CCA-889A-DDD7-E55C79DDA5B1}"/>
              </a:ext>
            </a:extLst>
          </p:cNvPr>
          <p:cNvSpPr txBox="1"/>
          <p:nvPr/>
        </p:nvSpPr>
        <p:spPr>
          <a:xfrm>
            <a:off x="1324494" y="844400"/>
            <a:ext cx="10168606" cy="5262979"/>
          </a:xfrm>
          <a:prstGeom prst="rect">
            <a:avLst/>
          </a:prstGeom>
          <a:noFill/>
        </p:spPr>
        <p:txBody>
          <a:bodyPr wrap="square" rtlCol="0">
            <a:spAutoFit/>
          </a:bodyPr>
          <a:lstStyle/>
          <a:p>
            <a:pPr algn="l" fontAlgn="base"/>
            <a:r>
              <a:rPr lang="en-US" sz="1600" b="0" i="0" dirty="0">
                <a:effectLst/>
              </a:rPr>
              <a:t>​</a:t>
            </a:r>
            <a:r>
              <a:rPr lang="en-US" sz="1600" b="1" i="0" dirty="0">
                <a:effectLst/>
              </a:rPr>
              <a:t>General Culture (3 Credits)</a:t>
            </a:r>
            <a:endParaRPr lang="en-US" sz="1600" b="0" i="0" dirty="0">
              <a:effectLst/>
            </a:endParaRPr>
          </a:p>
          <a:p>
            <a:pPr algn="l" fontAlgn="base"/>
            <a:r>
              <a:rPr lang="en-US" sz="1600" b="0" i="0" dirty="0">
                <a:solidFill>
                  <a:srgbClr val="008AFC"/>
                </a:solidFill>
                <a:effectLst/>
              </a:rPr>
              <a:t>EDUC 800 (3) Ways of Knowing </a:t>
            </a:r>
            <a:endParaRPr lang="en-US" sz="1600" b="0" i="0" dirty="0">
              <a:effectLst/>
            </a:endParaRPr>
          </a:p>
          <a:p>
            <a:pPr algn="l" fontAlgn="base"/>
            <a:r>
              <a:rPr lang="en-US" sz="1600" b="0" i="0" dirty="0">
                <a:solidFill>
                  <a:srgbClr val="008AFC"/>
                </a:solidFill>
                <a:effectLst/>
              </a:rPr>
              <a:t>​</a:t>
            </a:r>
            <a:endParaRPr lang="en-US" sz="1600" b="0" i="0" dirty="0">
              <a:effectLst/>
            </a:endParaRPr>
          </a:p>
          <a:p>
            <a:pPr algn="l" fontAlgn="base"/>
            <a:r>
              <a:rPr lang="en-US" sz="1600" b="1" i="0" dirty="0">
                <a:effectLst/>
              </a:rPr>
              <a:t>Research Methods (15 Credits)</a:t>
            </a:r>
            <a:endParaRPr lang="en-US" sz="1600" b="0" i="0" dirty="0">
              <a:effectLst/>
            </a:endParaRPr>
          </a:p>
          <a:p>
            <a:pPr algn="l" fontAlgn="base"/>
            <a:r>
              <a:rPr lang="en-US" sz="1600" b="0" i="0" dirty="0">
                <a:solidFill>
                  <a:srgbClr val="008AFC"/>
                </a:solidFill>
                <a:effectLst/>
              </a:rPr>
              <a:t>EDRS 810 (3) Problems and Methods in Education Research</a:t>
            </a:r>
            <a:endParaRPr lang="en-US" sz="1600" b="0" i="0" dirty="0">
              <a:effectLst/>
            </a:endParaRPr>
          </a:p>
          <a:p>
            <a:pPr algn="l" fontAlgn="base"/>
            <a:r>
              <a:rPr lang="en-US" sz="1600" b="0" i="0" dirty="0">
                <a:solidFill>
                  <a:srgbClr val="008AFC"/>
                </a:solidFill>
                <a:effectLst/>
              </a:rPr>
              <a:t>EDRS 811 (3) Quantitative Methods in Educational Research</a:t>
            </a:r>
            <a:endParaRPr lang="en-US" sz="1600" b="0" i="0" dirty="0">
              <a:effectLst/>
            </a:endParaRPr>
          </a:p>
          <a:p>
            <a:pPr algn="l" fontAlgn="base"/>
            <a:r>
              <a:rPr lang="en-US" sz="1600" b="0" i="0" dirty="0">
                <a:solidFill>
                  <a:srgbClr val="008AFC"/>
                </a:solidFill>
                <a:effectLst/>
              </a:rPr>
              <a:t>EDRS 812 (3) Qualitative Methods in Educational Research</a:t>
            </a:r>
            <a:endParaRPr lang="en-US" sz="1600" b="0" i="0" dirty="0">
              <a:effectLst/>
            </a:endParaRPr>
          </a:p>
          <a:p>
            <a:pPr algn="l" fontAlgn="base"/>
            <a:r>
              <a:rPr lang="en-US" sz="1600" b="0" i="0" dirty="0">
                <a:solidFill>
                  <a:srgbClr val="008AFC"/>
                </a:solidFill>
                <a:effectLst/>
              </a:rPr>
              <a:t>​EDRS 822 (3) Advanced Applications of Qualitative Methods</a:t>
            </a:r>
            <a:endParaRPr lang="en-US" sz="1600" b="0" i="0" dirty="0">
              <a:effectLst/>
            </a:endParaRPr>
          </a:p>
          <a:p>
            <a:pPr algn="l" fontAlgn="base"/>
            <a:r>
              <a:rPr lang="en-US" sz="1600" b="0" i="0" dirty="0">
                <a:solidFill>
                  <a:srgbClr val="008AFC"/>
                </a:solidFill>
                <a:effectLst/>
              </a:rPr>
              <a:t>EDRS 823 (3) Advanced Research Methods in Single Subject / Case Design</a:t>
            </a:r>
            <a:endParaRPr lang="en-US" sz="1600" b="0" i="0" dirty="0">
              <a:effectLst/>
            </a:endParaRPr>
          </a:p>
          <a:p>
            <a:pPr algn="l" fontAlgn="base"/>
            <a:r>
              <a:rPr lang="en-US" sz="1600" b="0" i="0" dirty="0">
                <a:solidFill>
                  <a:srgbClr val="008AFC"/>
                </a:solidFill>
                <a:effectLst/>
              </a:rPr>
              <a:t>​</a:t>
            </a:r>
            <a:endParaRPr lang="en-US" sz="1600" b="0" i="0" dirty="0">
              <a:effectLst/>
            </a:endParaRPr>
          </a:p>
          <a:p>
            <a:pPr algn="l" fontAlgn="base"/>
            <a:r>
              <a:rPr lang="en-US" sz="1600" b="1" i="0" dirty="0">
                <a:solidFill>
                  <a:srgbClr val="000000"/>
                </a:solidFill>
                <a:effectLst/>
              </a:rPr>
              <a:t>Primary Specialization (</a:t>
            </a:r>
            <a:r>
              <a:rPr lang="en-US" sz="1600" b="1" dirty="0">
                <a:solidFill>
                  <a:srgbClr val="000000"/>
                </a:solidFill>
              </a:rPr>
              <a:t>33</a:t>
            </a:r>
            <a:r>
              <a:rPr lang="en-US" sz="1600" b="1" i="0" dirty="0">
                <a:solidFill>
                  <a:srgbClr val="000000"/>
                </a:solidFill>
                <a:effectLst/>
              </a:rPr>
              <a:t> Credits): SPECIAL EDUCATION</a:t>
            </a:r>
            <a:endParaRPr lang="en-US" sz="1600" b="0" i="0" dirty="0">
              <a:effectLst/>
            </a:endParaRPr>
          </a:p>
          <a:p>
            <a:pPr algn="l" fontAlgn="base"/>
            <a:r>
              <a:rPr lang="en-US" sz="1600" b="0" i="0" dirty="0">
                <a:solidFill>
                  <a:srgbClr val="008AFC"/>
                </a:solidFill>
                <a:effectLst/>
              </a:rPr>
              <a:t>1. EDSE 841 (3) </a:t>
            </a:r>
            <a:r>
              <a:rPr lang="en-US" sz="1600" b="0" i="0" dirty="0" err="1">
                <a:solidFill>
                  <a:srgbClr val="008AFC"/>
                </a:solidFill>
                <a:effectLst/>
              </a:rPr>
              <a:t>Evaluat</a:t>
            </a:r>
            <a:r>
              <a:rPr lang="en-US" sz="1600" b="0" i="0" dirty="0">
                <a:solidFill>
                  <a:srgbClr val="008AFC"/>
                </a:solidFill>
                <a:effectLst/>
              </a:rPr>
              <a:t> Intervention Research</a:t>
            </a:r>
            <a:endParaRPr lang="en-US" sz="1600" b="0" i="0" dirty="0">
              <a:effectLst/>
            </a:endParaRPr>
          </a:p>
          <a:p>
            <a:pPr algn="l" fontAlgn="base"/>
            <a:r>
              <a:rPr lang="en-US" sz="1600" b="0" i="0" dirty="0">
                <a:solidFill>
                  <a:srgbClr val="008AFC"/>
                </a:solidFill>
                <a:effectLst/>
              </a:rPr>
              <a:t>2. EDSE 843 (3) Lead Change Sped &amp; </a:t>
            </a:r>
            <a:r>
              <a:rPr lang="en-US" sz="1600" b="0" i="0" dirty="0" err="1">
                <a:solidFill>
                  <a:srgbClr val="008AFC"/>
                </a:solidFill>
                <a:effectLst/>
              </a:rPr>
              <a:t>Disab</a:t>
            </a:r>
            <a:r>
              <a:rPr lang="en-US" sz="1600" b="0" i="0" dirty="0">
                <a:solidFill>
                  <a:srgbClr val="008AFC"/>
                </a:solidFill>
                <a:effectLst/>
              </a:rPr>
              <a:t> Pol</a:t>
            </a:r>
            <a:endParaRPr lang="en-US" sz="1600" b="0" i="0" dirty="0">
              <a:effectLst/>
            </a:endParaRPr>
          </a:p>
          <a:p>
            <a:pPr algn="l" fontAlgn="base"/>
            <a:r>
              <a:rPr lang="en-US" sz="1600" b="0" i="0" dirty="0">
                <a:solidFill>
                  <a:srgbClr val="008AFC"/>
                </a:solidFill>
                <a:effectLst/>
              </a:rPr>
              <a:t>3. EDSE 845 (3) Personnel Prep Program in SPED</a:t>
            </a:r>
            <a:endParaRPr lang="en-US" sz="1600" b="0" i="0" dirty="0">
              <a:effectLst/>
            </a:endParaRPr>
          </a:p>
          <a:p>
            <a:pPr algn="l" fontAlgn="base"/>
            <a:r>
              <a:rPr lang="en-US" sz="1600" b="0" i="0" dirty="0">
                <a:solidFill>
                  <a:srgbClr val="008AFC"/>
                </a:solidFill>
                <a:effectLst/>
              </a:rPr>
              <a:t>4. EDSE 846 (3) Assess Eval Instrument in SPED</a:t>
            </a:r>
            <a:endParaRPr lang="en-US" sz="1600" b="0" i="0" dirty="0">
              <a:effectLst/>
            </a:endParaRPr>
          </a:p>
          <a:p>
            <a:pPr algn="l" fontAlgn="base"/>
            <a:r>
              <a:rPr lang="en-US" sz="1600" b="0" i="0" dirty="0">
                <a:solidFill>
                  <a:srgbClr val="008AFC"/>
                </a:solidFill>
                <a:effectLst/>
              </a:rPr>
              <a:t>5. EDSE 847 (3) Policy-driven Initiatives SPED</a:t>
            </a:r>
            <a:endParaRPr lang="en-US" sz="1600" b="0" i="0" dirty="0">
              <a:effectLst/>
            </a:endParaRPr>
          </a:p>
          <a:p>
            <a:pPr algn="l" fontAlgn="base"/>
            <a:r>
              <a:rPr lang="en-US" sz="1600" b="0" i="0" dirty="0">
                <a:solidFill>
                  <a:srgbClr val="008AFC"/>
                </a:solidFill>
                <a:effectLst/>
              </a:rPr>
              <a:t>6. EDSE 885 (3) Writing Grants</a:t>
            </a:r>
            <a:endParaRPr lang="en-US" sz="1600" b="0" i="0" dirty="0">
              <a:effectLst/>
            </a:endParaRPr>
          </a:p>
          <a:p>
            <a:pPr algn="l" fontAlgn="base"/>
            <a:r>
              <a:rPr lang="en-US" sz="1600" b="0" i="0" dirty="0">
                <a:solidFill>
                  <a:srgbClr val="0086F5"/>
                </a:solidFill>
                <a:effectLst/>
              </a:rPr>
              <a:t>7. EDUC 994 (3) Advanced Internship in Education</a:t>
            </a:r>
          </a:p>
          <a:p>
            <a:pPr algn="l" fontAlgn="base"/>
            <a:r>
              <a:rPr lang="en-US" sz="1600" b="0" i="0" dirty="0">
                <a:solidFill>
                  <a:srgbClr val="0086F5"/>
                </a:solidFill>
                <a:effectLst/>
              </a:rPr>
              <a:t>8. EDUC 897 (3) Independent Study: Sys Review of CR Ac &amp; </a:t>
            </a:r>
            <a:r>
              <a:rPr lang="en-US" sz="1600" b="0" i="0" dirty="0" err="1">
                <a:solidFill>
                  <a:srgbClr val="0086F5"/>
                </a:solidFill>
                <a:effectLst/>
              </a:rPr>
              <a:t>Beh</a:t>
            </a:r>
            <a:r>
              <a:rPr lang="en-US" sz="1600" b="0" i="0" dirty="0">
                <a:solidFill>
                  <a:srgbClr val="0086F5"/>
                </a:solidFill>
                <a:effectLst/>
              </a:rPr>
              <a:t> Int</a:t>
            </a:r>
          </a:p>
          <a:p>
            <a:pPr algn="l" fontAlgn="base"/>
            <a:r>
              <a:rPr lang="en-US" sz="1600" dirty="0">
                <a:solidFill>
                  <a:srgbClr val="0086F5"/>
                </a:solidFill>
              </a:rPr>
              <a:t>9. EDUC 890 (3) Writing and Managing Grants: Theory</a:t>
            </a:r>
          </a:p>
          <a:p>
            <a:pPr algn="l" fontAlgn="base"/>
            <a:r>
              <a:rPr lang="en-US" sz="1600" b="0" i="0" dirty="0">
                <a:solidFill>
                  <a:srgbClr val="0086F5"/>
                </a:solidFill>
                <a:effectLst/>
              </a:rPr>
              <a:t>10. EDUC 897 (6) Managing Grants: Practice</a:t>
            </a:r>
          </a:p>
        </p:txBody>
      </p:sp>
      <p:pic>
        <p:nvPicPr>
          <p:cNvPr id="12" name="Picture 11">
            <a:extLst>
              <a:ext uri="{FF2B5EF4-FFF2-40B4-BE49-F238E27FC236}">
                <a16:creationId xmlns:a16="http://schemas.microsoft.com/office/drawing/2014/main" id="{D2FFC1A3-AD64-878C-4D16-D44D79F507A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3159" t="2120" r="41232" b="94036"/>
          <a:stretch/>
        </p:blipFill>
        <p:spPr>
          <a:xfrm>
            <a:off x="5320150" y="64756"/>
            <a:ext cx="6172949" cy="418005"/>
          </a:xfrm>
          <a:prstGeom prst="rect">
            <a:avLst/>
          </a:prstGeom>
        </p:spPr>
      </p:pic>
      <p:pic>
        <p:nvPicPr>
          <p:cNvPr id="13" name="Picture 12">
            <a:extLst>
              <a:ext uri="{FF2B5EF4-FFF2-40B4-BE49-F238E27FC236}">
                <a16:creationId xmlns:a16="http://schemas.microsoft.com/office/drawing/2014/main" id="{36FDD513-9086-2D8A-C00B-BC9722BF006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9343332" y="-8612"/>
            <a:ext cx="316152" cy="652068"/>
          </a:xfrm>
          <a:prstGeom prst="rect">
            <a:avLst/>
          </a:prstGeom>
        </p:spPr>
      </p:pic>
      <p:pic>
        <p:nvPicPr>
          <p:cNvPr id="14" name="Picture 13">
            <a:extLst>
              <a:ext uri="{FF2B5EF4-FFF2-40B4-BE49-F238E27FC236}">
                <a16:creationId xmlns:a16="http://schemas.microsoft.com/office/drawing/2014/main" id="{1C82BB7F-E869-5F79-A1C2-26877A159BC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9297548" y="-1349"/>
            <a:ext cx="316152" cy="652068"/>
          </a:xfrm>
          <a:prstGeom prst="rect">
            <a:avLst/>
          </a:prstGeom>
        </p:spPr>
      </p:pic>
      <p:pic>
        <p:nvPicPr>
          <p:cNvPr id="15" name="Picture 14">
            <a:extLst>
              <a:ext uri="{FF2B5EF4-FFF2-40B4-BE49-F238E27FC236}">
                <a16:creationId xmlns:a16="http://schemas.microsoft.com/office/drawing/2014/main" id="{6969D1C9-0BAF-9B07-BB44-248D77955050}"/>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7637519" y="-8612"/>
            <a:ext cx="316152" cy="652068"/>
          </a:xfrm>
          <a:prstGeom prst="rect">
            <a:avLst/>
          </a:prstGeom>
        </p:spPr>
      </p:pic>
      <p:sp>
        <p:nvSpPr>
          <p:cNvPr id="16" name="TextBox 15">
            <a:extLst>
              <a:ext uri="{FF2B5EF4-FFF2-40B4-BE49-F238E27FC236}">
                <a16:creationId xmlns:a16="http://schemas.microsoft.com/office/drawing/2014/main" id="{03DCD713-F7B0-568A-AB51-55542E646823}"/>
              </a:ext>
            </a:extLst>
          </p:cNvPr>
          <p:cNvSpPr txBox="1"/>
          <p:nvPr/>
        </p:nvSpPr>
        <p:spPr>
          <a:xfrm>
            <a:off x="9093948" y="162705"/>
            <a:ext cx="687709"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(SP ’24)</a:t>
            </a:r>
          </a:p>
        </p:txBody>
      </p:sp>
      <p:pic>
        <p:nvPicPr>
          <p:cNvPr id="17" name="Picture 16">
            <a:extLst>
              <a:ext uri="{FF2B5EF4-FFF2-40B4-BE49-F238E27FC236}">
                <a16:creationId xmlns:a16="http://schemas.microsoft.com/office/drawing/2014/main" id="{1677A0CF-B6FD-FF7D-2326-79AA900861E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10675953" y="-236719"/>
            <a:ext cx="410742" cy="1013692"/>
          </a:xfrm>
          <a:prstGeom prst="rect">
            <a:avLst/>
          </a:prstGeom>
        </p:spPr>
      </p:pic>
      <p:sp>
        <p:nvSpPr>
          <p:cNvPr id="18" name="TextBox 17">
            <a:extLst>
              <a:ext uri="{FF2B5EF4-FFF2-40B4-BE49-F238E27FC236}">
                <a16:creationId xmlns:a16="http://schemas.microsoft.com/office/drawing/2014/main" id="{CF6C20E1-0C18-5911-CD08-36F42F85237E}"/>
              </a:ext>
            </a:extLst>
          </p:cNvPr>
          <p:cNvSpPr txBox="1"/>
          <p:nvPr/>
        </p:nvSpPr>
        <p:spPr>
          <a:xfrm>
            <a:off x="10299528" y="165637"/>
            <a:ext cx="1421751"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Proposed (SM ’24)</a:t>
            </a:r>
          </a:p>
        </p:txBody>
      </p:sp>
      <p:sp>
        <p:nvSpPr>
          <p:cNvPr id="19" name="TextBox 18">
            <a:extLst>
              <a:ext uri="{FF2B5EF4-FFF2-40B4-BE49-F238E27FC236}">
                <a16:creationId xmlns:a16="http://schemas.microsoft.com/office/drawing/2014/main" id="{49AFA274-5632-D3AF-38D6-3EFF2C1D24D5}"/>
              </a:ext>
            </a:extLst>
          </p:cNvPr>
          <p:cNvSpPr txBox="1"/>
          <p:nvPr/>
        </p:nvSpPr>
        <p:spPr>
          <a:xfrm>
            <a:off x="7418147" y="176441"/>
            <a:ext cx="687709"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(SP ’24)</a:t>
            </a:r>
          </a:p>
        </p:txBody>
      </p:sp>
    </p:spTree>
    <p:extLst>
      <p:ext uri="{BB962C8B-B14F-4D97-AF65-F5344CB8AC3E}">
        <p14:creationId xmlns:p14="http://schemas.microsoft.com/office/powerpoint/2010/main" val="3967142589"/>
      </p:ext>
    </p:extLst>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125873" y="0"/>
            <a:ext cx="9610000" cy="844400"/>
          </a:xfrm>
          <a:prstGeom prst="rect">
            <a:avLst/>
          </a:prstGeom>
        </p:spPr>
        <p:txBody>
          <a:bodyPr spcFirstLastPara="1" wrap="square" lIns="0" tIns="0" rIns="0" bIns="0" anchor="ctr" anchorCtr="0">
            <a:noAutofit/>
          </a:bodyPr>
          <a:lstStyle/>
          <a:p>
            <a:r>
              <a:rPr lang="en" dirty="0">
                <a:solidFill>
                  <a:srgbClr val="002060"/>
                </a:solidFill>
              </a:rPr>
              <a:t>Program of Study</a:t>
            </a:r>
            <a:endParaRPr dirty="0">
              <a:solidFill>
                <a:srgbClr val="002060"/>
              </a:solidFill>
            </a:endParaRPr>
          </a:p>
        </p:txBody>
      </p:sp>
      <p:sp>
        <p:nvSpPr>
          <p:cNvPr id="253" name="Google Shape;253;p2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7</a:t>
            </a:fld>
            <a:endParaRPr kern="0">
              <a:solidFill>
                <a:srgbClr val="80828B"/>
              </a:solidFill>
            </a:endParaRPr>
          </a:p>
        </p:txBody>
      </p:sp>
      <p:pic>
        <p:nvPicPr>
          <p:cNvPr id="9" name="Picture 8">
            <a:extLst>
              <a:ext uri="{FF2B5EF4-FFF2-40B4-BE49-F238E27FC236}">
                <a16:creationId xmlns:a16="http://schemas.microsoft.com/office/drawing/2014/main" id="{8CCB5DE2-ADE1-CBEB-CEF2-36776C20090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3159" t="2120" r="41232" b="94036"/>
          <a:stretch/>
        </p:blipFill>
        <p:spPr>
          <a:xfrm>
            <a:off x="5320150" y="64756"/>
            <a:ext cx="6172949" cy="418005"/>
          </a:xfrm>
          <a:prstGeom prst="rect">
            <a:avLst/>
          </a:prstGeom>
        </p:spPr>
      </p:pic>
      <p:sp>
        <p:nvSpPr>
          <p:cNvPr id="11" name="TextBox 10">
            <a:extLst>
              <a:ext uri="{FF2B5EF4-FFF2-40B4-BE49-F238E27FC236}">
                <a16:creationId xmlns:a16="http://schemas.microsoft.com/office/drawing/2014/main" id="{E6CD1F25-3CCA-889A-DDD7-E55C79DDA5B1}"/>
              </a:ext>
            </a:extLst>
          </p:cNvPr>
          <p:cNvSpPr txBox="1"/>
          <p:nvPr/>
        </p:nvSpPr>
        <p:spPr>
          <a:xfrm>
            <a:off x="1324494" y="844400"/>
            <a:ext cx="10168606" cy="3046988"/>
          </a:xfrm>
          <a:prstGeom prst="rect">
            <a:avLst/>
          </a:prstGeom>
          <a:noFill/>
        </p:spPr>
        <p:txBody>
          <a:bodyPr wrap="square" rtlCol="0">
            <a:spAutoFit/>
          </a:bodyPr>
          <a:lstStyle/>
          <a:p>
            <a:pPr algn="l" fontAlgn="base"/>
            <a:r>
              <a:rPr lang="en-US" sz="1600" b="1" i="0" dirty="0">
                <a:effectLst/>
              </a:rPr>
              <a:t>Secondary Specialization (12 Credits): RESEARCH METHODOLOGY</a:t>
            </a:r>
            <a:endParaRPr lang="en-US" sz="1600" b="0" i="0" dirty="0">
              <a:effectLst/>
            </a:endParaRPr>
          </a:p>
          <a:p>
            <a:pPr algn="l" fontAlgn="base"/>
            <a:r>
              <a:rPr lang="en-US" sz="1600" b="0" i="0" dirty="0">
                <a:solidFill>
                  <a:srgbClr val="008AFC"/>
                </a:solidFill>
                <a:effectLst/>
              </a:rPr>
              <a:t>1. EDRS 897 (3) Decolonizing Methodologies</a:t>
            </a:r>
            <a:endParaRPr lang="en-US" sz="1600" b="0" i="0" dirty="0">
              <a:effectLst/>
            </a:endParaRPr>
          </a:p>
          <a:p>
            <a:pPr algn="l" fontAlgn="base"/>
            <a:r>
              <a:rPr lang="en-US" sz="1600" b="0" i="0" dirty="0">
                <a:solidFill>
                  <a:srgbClr val="008AFC"/>
                </a:solidFill>
                <a:effectLst/>
              </a:rPr>
              <a:t>2. EDRS 836 (3) Narrative Inquiry</a:t>
            </a:r>
            <a:endParaRPr lang="en-US" sz="1600" b="0" i="0" dirty="0">
              <a:solidFill>
                <a:srgbClr val="0086F5"/>
              </a:solidFill>
              <a:effectLst/>
            </a:endParaRPr>
          </a:p>
          <a:p>
            <a:pPr algn="l" fontAlgn="base"/>
            <a:r>
              <a:rPr lang="en-US" sz="1600" b="0" i="0" dirty="0">
                <a:solidFill>
                  <a:srgbClr val="0086F5"/>
                </a:solidFill>
                <a:effectLst/>
              </a:rPr>
              <a:t>3. EDRS 833 (3) Participatory Action Research</a:t>
            </a:r>
          </a:p>
          <a:p>
            <a:pPr algn="l" fontAlgn="base"/>
            <a:r>
              <a:rPr lang="en-US" sz="1600" dirty="0">
                <a:solidFill>
                  <a:srgbClr val="0086F5"/>
                </a:solidFill>
              </a:rPr>
              <a:t>4. </a:t>
            </a:r>
            <a:r>
              <a:rPr lang="en-US" sz="1600" b="0" i="0" dirty="0">
                <a:solidFill>
                  <a:srgbClr val="0086F5"/>
                </a:solidFill>
                <a:effectLst/>
              </a:rPr>
              <a:t>EDUC 897 (3) Independent Study: Classroom Management CRT Self-Efficacy Inventory</a:t>
            </a:r>
          </a:p>
          <a:p>
            <a:pPr algn="l" fontAlgn="base"/>
            <a:endParaRPr lang="en-US" sz="1600" dirty="0">
              <a:solidFill>
                <a:srgbClr val="0086F5"/>
              </a:solidFill>
            </a:endParaRPr>
          </a:p>
          <a:p>
            <a:pPr algn="l" fontAlgn="base"/>
            <a:r>
              <a:rPr lang="en-US" sz="1600" b="1" i="0" dirty="0">
                <a:effectLst/>
              </a:rPr>
              <a:t>Dissertation Proposal and Research (12 Credits)</a:t>
            </a:r>
            <a:endParaRPr lang="en-US" sz="1600" b="0" i="0" dirty="0">
              <a:effectLst/>
            </a:endParaRPr>
          </a:p>
          <a:p>
            <a:pPr algn="l" fontAlgn="base"/>
            <a:r>
              <a:rPr lang="en-US" sz="1600" b="0" i="0" dirty="0">
                <a:solidFill>
                  <a:srgbClr val="CC0999"/>
                </a:solidFill>
                <a:effectLst/>
              </a:rPr>
              <a:t> </a:t>
            </a:r>
            <a:endParaRPr lang="en-US" sz="1600" b="0" i="0" dirty="0">
              <a:solidFill>
                <a:srgbClr val="FF8234"/>
              </a:solidFill>
              <a:effectLst/>
            </a:endParaRPr>
          </a:p>
          <a:p>
            <a:pPr algn="l" fontAlgn="base"/>
            <a:r>
              <a:rPr lang="en-US" sz="1600" b="0" i="0" dirty="0">
                <a:solidFill>
                  <a:srgbClr val="FF8234"/>
                </a:solidFill>
                <a:effectLst/>
              </a:rPr>
              <a:t>EDUC 998 (9) Doctoral Dissertation Proposal</a:t>
            </a:r>
          </a:p>
          <a:p>
            <a:pPr algn="l" fontAlgn="base"/>
            <a:r>
              <a:rPr lang="en-US" sz="1600" b="0" i="1" dirty="0">
                <a:solidFill>
                  <a:srgbClr val="8C84FA"/>
                </a:solidFill>
                <a:effectLst/>
              </a:rPr>
              <a:t>EDUC 999 (3) Doctoral Dissertation Research</a:t>
            </a:r>
            <a:endParaRPr lang="en-US" sz="1600" b="0" i="1" dirty="0">
              <a:effectLst/>
            </a:endParaRPr>
          </a:p>
          <a:p>
            <a:pPr algn="l" fontAlgn="base"/>
            <a:r>
              <a:rPr lang="en-US" sz="1600" b="0" i="0" dirty="0">
                <a:effectLst/>
              </a:rPr>
              <a:t> </a:t>
            </a:r>
          </a:p>
          <a:p>
            <a:pPr algn="l" fontAlgn="base"/>
            <a:r>
              <a:rPr lang="en-US" sz="1600" b="1" i="0" dirty="0">
                <a:effectLst/>
              </a:rPr>
              <a:t>PROPOSED DATE FOR COMPREHENSIVE PORTFOLIO ASSESSMENT:</a:t>
            </a:r>
            <a:r>
              <a:rPr lang="en-US" sz="1600" dirty="0"/>
              <a:t>  </a:t>
            </a:r>
            <a:r>
              <a:rPr lang="en-US" sz="1600" b="0" i="0" dirty="0">
                <a:solidFill>
                  <a:srgbClr val="7973D9"/>
                </a:solidFill>
                <a:effectLst/>
              </a:rPr>
              <a:t>JANUARY 2024</a:t>
            </a:r>
          </a:p>
        </p:txBody>
      </p:sp>
      <p:pic>
        <p:nvPicPr>
          <p:cNvPr id="5" name="Picture 4">
            <a:extLst>
              <a:ext uri="{FF2B5EF4-FFF2-40B4-BE49-F238E27FC236}">
                <a16:creationId xmlns:a16="http://schemas.microsoft.com/office/drawing/2014/main" id="{96A712D6-8F4B-3C53-0BFD-CD484F3BB35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9343332" y="-8612"/>
            <a:ext cx="316152" cy="652068"/>
          </a:xfrm>
          <a:prstGeom prst="rect">
            <a:avLst/>
          </a:prstGeom>
        </p:spPr>
      </p:pic>
      <p:pic>
        <p:nvPicPr>
          <p:cNvPr id="6" name="Picture 5">
            <a:extLst>
              <a:ext uri="{FF2B5EF4-FFF2-40B4-BE49-F238E27FC236}">
                <a16:creationId xmlns:a16="http://schemas.microsoft.com/office/drawing/2014/main" id="{88B00151-F60C-428A-8E15-FA7F516B95E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9297548" y="-1349"/>
            <a:ext cx="316152" cy="652068"/>
          </a:xfrm>
          <a:prstGeom prst="rect">
            <a:avLst/>
          </a:prstGeom>
        </p:spPr>
      </p:pic>
      <p:pic>
        <p:nvPicPr>
          <p:cNvPr id="7" name="Picture 6">
            <a:extLst>
              <a:ext uri="{FF2B5EF4-FFF2-40B4-BE49-F238E27FC236}">
                <a16:creationId xmlns:a16="http://schemas.microsoft.com/office/drawing/2014/main" id="{DD1AB83F-0712-A027-8C2A-B972C032AAE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7637519" y="-8612"/>
            <a:ext cx="316152" cy="652068"/>
          </a:xfrm>
          <a:prstGeom prst="rect">
            <a:avLst/>
          </a:prstGeom>
        </p:spPr>
      </p:pic>
      <p:sp>
        <p:nvSpPr>
          <p:cNvPr id="4" name="TextBox 3">
            <a:extLst>
              <a:ext uri="{FF2B5EF4-FFF2-40B4-BE49-F238E27FC236}">
                <a16:creationId xmlns:a16="http://schemas.microsoft.com/office/drawing/2014/main" id="{05019646-93B1-AE40-5001-6F8E99B5E668}"/>
              </a:ext>
            </a:extLst>
          </p:cNvPr>
          <p:cNvSpPr txBox="1"/>
          <p:nvPr/>
        </p:nvSpPr>
        <p:spPr>
          <a:xfrm>
            <a:off x="9093948" y="162705"/>
            <a:ext cx="687709"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(SP ’24)</a:t>
            </a:r>
          </a:p>
        </p:txBody>
      </p:sp>
      <p:pic>
        <p:nvPicPr>
          <p:cNvPr id="10" name="Picture 9">
            <a:extLst>
              <a:ext uri="{FF2B5EF4-FFF2-40B4-BE49-F238E27FC236}">
                <a16:creationId xmlns:a16="http://schemas.microsoft.com/office/drawing/2014/main" id="{15DD45D8-F252-9202-532D-0E8F5FBC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120" t="8884" r="46750" b="90844"/>
          <a:stretch/>
        </p:blipFill>
        <p:spPr>
          <a:xfrm rot="16200000" flipV="1">
            <a:off x="10675953" y="-236719"/>
            <a:ext cx="410742" cy="1013692"/>
          </a:xfrm>
          <a:prstGeom prst="rect">
            <a:avLst/>
          </a:prstGeom>
        </p:spPr>
      </p:pic>
      <p:sp>
        <p:nvSpPr>
          <p:cNvPr id="8" name="TextBox 7">
            <a:extLst>
              <a:ext uri="{FF2B5EF4-FFF2-40B4-BE49-F238E27FC236}">
                <a16:creationId xmlns:a16="http://schemas.microsoft.com/office/drawing/2014/main" id="{6E960517-206E-24D5-BFBF-992901124621}"/>
              </a:ext>
            </a:extLst>
          </p:cNvPr>
          <p:cNvSpPr txBox="1"/>
          <p:nvPr/>
        </p:nvSpPr>
        <p:spPr>
          <a:xfrm>
            <a:off x="10299528" y="165637"/>
            <a:ext cx="1421751"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Proposed (SM ’24)</a:t>
            </a:r>
          </a:p>
        </p:txBody>
      </p:sp>
      <p:sp>
        <p:nvSpPr>
          <p:cNvPr id="12" name="TextBox 11">
            <a:extLst>
              <a:ext uri="{FF2B5EF4-FFF2-40B4-BE49-F238E27FC236}">
                <a16:creationId xmlns:a16="http://schemas.microsoft.com/office/drawing/2014/main" id="{2E571F44-5804-519B-D2F8-7261FD537018}"/>
              </a:ext>
            </a:extLst>
          </p:cNvPr>
          <p:cNvSpPr txBox="1"/>
          <p:nvPr/>
        </p:nvSpPr>
        <p:spPr>
          <a:xfrm>
            <a:off x="7418147" y="176441"/>
            <a:ext cx="687709" cy="246221"/>
          </a:xfrm>
          <a:prstGeom prst="rect">
            <a:avLst/>
          </a:prstGeom>
          <a:noFill/>
        </p:spPr>
        <p:txBody>
          <a:bodyPr wrap="square" rtlCol="0">
            <a:spAutoFit/>
          </a:bodyPr>
          <a:lstStyle/>
          <a:p>
            <a:r>
              <a:rPr lang="en-US" sz="1000" dirty="0">
                <a:solidFill>
                  <a:srgbClr val="16220F"/>
                </a:solidFill>
                <a:latin typeface="Georgia" panose="02040502050405020303" pitchFamily="18" charset="0"/>
              </a:rPr>
              <a:t>(SP ’24)</a:t>
            </a:r>
          </a:p>
        </p:txBody>
      </p:sp>
    </p:spTree>
    <p:extLst>
      <p:ext uri="{BB962C8B-B14F-4D97-AF65-F5344CB8AC3E}">
        <p14:creationId xmlns:p14="http://schemas.microsoft.com/office/powerpoint/2010/main" val="1692953935"/>
      </p:ext>
    </p:extLst>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697B"/>
        </a:solidFill>
        <a:effectLst/>
      </p:bgPr>
    </p:bg>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1406033" y="915200"/>
            <a:ext cx="9610000" cy="844400"/>
          </a:xfrm>
          <a:prstGeom prst="rect">
            <a:avLst/>
          </a:prstGeom>
        </p:spPr>
        <p:txBody>
          <a:bodyPr spcFirstLastPara="1" wrap="square" lIns="0" tIns="0" rIns="0" bIns="0" anchor="ctr" anchorCtr="0">
            <a:noAutofit/>
          </a:bodyPr>
          <a:lstStyle/>
          <a:p>
            <a:r>
              <a:rPr lang="en" dirty="0">
                <a:solidFill>
                  <a:schemeClr val="bg1"/>
                </a:solidFill>
              </a:rPr>
              <a:t>Program of Study Roadmap (Since Portfolio II)</a:t>
            </a:r>
            <a:endParaRPr dirty="0">
              <a:solidFill>
                <a:schemeClr val="bg1"/>
              </a:solidFill>
            </a:endParaRPr>
          </a:p>
        </p:txBody>
      </p:sp>
      <p:sp>
        <p:nvSpPr>
          <p:cNvPr id="253" name="Google Shape;253;p27"/>
          <p:cNvSpPr txBox="1">
            <a:spLocks noGrp="1"/>
          </p:cNvSpPr>
          <p:nvPr>
            <p:ph type="sldNum" idx="12"/>
          </p:nvPr>
        </p:nvSpPr>
        <p:spPr>
          <a:xfrm>
            <a:off x="11493100" y="6173667"/>
            <a:ext cx="698800" cy="684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80828B"/>
                </a:solidFill>
              </a:rPr>
              <a:pPr defTabSz="1219170">
                <a:buClr>
                  <a:srgbClr val="000000"/>
                </a:buClr>
              </a:pPr>
              <a:t>8</a:t>
            </a:fld>
            <a:endParaRPr kern="0">
              <a:solidFill>
                <a:srgbClr val="80828B"/>
              </a:solidFill>
            </a:endParaRPr>
          </a:p>
        </p:txBody>
      </p:sp>
      <p:sp>
        <p:nvSpPr>
          <p:cNvPr id="254" name="Google Shape;254;p27"/>
          <p:cNvSpPr/>
          <p:nvPr/>
        </p:nvSpPr>
        <p:spPr>
          <a:xfrm>
            <a:off x="-304800" y="4166205"/>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5" name="Google Shape;255;p27"/>
          <p:cNvSpPr/>
          <p:nvPr/>
        </p:nvSpPr>
        <p:spPr>
          <a:xfrm>
            <a:off x="-304800" y="4166205"/>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FFFFFF"/>
              </a:solidFill>
              <a:latin typeface="Calibri"/>
              <a:ea typeface="Calibri"/>
              <a:cs typeface="Calibri"/>
              <a:sym typeface="Calibri"/>
            </a:endParaRPr>
          </a:p>
        </p:txBody>
      </p:sp>
      <p:sp>
        <p:nvSpPr>
          <p:cNvPr id="257" name="Google Shape;257;p27"/>
          <p:cNvSpPr/>
          <p:nvPr/>
        </p:nvSpPr>
        <p:spPr>
          <a:xfrm rot="8100000">
            <a:off x="2107888" y="3479971"/>
            <a:ext cx="446325" cy="446325"/>
          </a:xfrm>
          <a:prstGeom prst="teardrop">
            <a:avLst>
              <a:gd name="adj" fmla="val 100000"/>
            </a:avLst>
          </a:prstGeom>
          <a:solidFill>
            <a:schemeClr val="bg2">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sp>
        <p:nvSpPr>
          <p:cNvPr id="263" name="Google Shape;263;p27"/>
          <p:cNvSpPr/>
          <p:nvPr/>
        </p:nvSpPr>
        <p:spPr>
          <a:xfrm rot="8100000">
            <a:off x="10446139" y="3564636"/>
            <a:ext cx="446325" cy="446325"/>
          </a:xfrm>
          <a:prstGeom prst="teardrop">
            <a:avLst>
              <a:gd name="adj" fmla="val 100000"/>
            </a:avLst>
          </a:prstGeom>
          <a:solidFill>
            <a:srgbClr val="FF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sp>
        <p:nvSpPr>
          <p:cNvPr id="264" name="Google Shape;264;p27"/>
          <p:cNvSpPr txBox="1"/>
          <p:nvPr/>
        </p:nvSpPr>
        <p:spPr>
          <a:xfrm>
            <a:off x="3785708" y="2876677"/>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200" b="1" kern="0" dirty="0">
                <a:solidFill>
                  <a:schemeClr val="bg1"/>
                </a:solidFill>
                <a:latin typeface="Century Gothic" panose="020B0502020202020204" pitchFamily="34" charset="0"/>
                <a:ea typeface="Red Hat Text"/>
                <a:cs typeface="Red Hat Text"/>
                <a:sym typeface="Red Hat Text"/>
              </a:rPr>
              <a:t>Secondary Specialization</a:t>
            </a:r>
            <a:endParaRPr sz="1200" kern="0" dirty="0">
              <a:solidFill>
                <a:schemeClr val="bg1"/>
              </a:solidFill>
              <a:latin typeface="Century Gothic" panose="020B0502020202020204" pitchFamily="34" charset="0"/>
              <a:ea typeface="Red Hat Text"/>
              <a:cs typeface="Red Hat Text"/>
              <a:sym typeface="Red Hat Text"/>
            </a:endParaRPr>
          </a:p>
          <a:p>
            <a:pPr algn="ctr" defTabSz="1219170">
              <a:buClr>
                <a:srgbClr val="000000"/>
              </a:buClr>
            </a:pPr>
            <a:r>
              <a:rPr lang="en" sz="1200" b="1" kern="0" dirty="0">
                <a:solidFill>
                  <a:schemeClr val="bg1"/>
                </a:solidFill>
                <a:latin typeface="Century Gothic" panose="020B0502020202020204" pitchFamily="34" charset="0"/>
                <a:ea typeface="Red Hat Text"/>
                <a:cs typeface="Red Hat Text"/>
                <a:sym typeface="Red Hat Text"/>
              </a:rPr>
              <a:t>EDRS 833</a:t>
            </a:r>
            <a:endParaRPr sz="1200" b="1" kern="0" dirty="0">
              <a:solidFill>
                <a:schemeClr val="bg1"/>
              </a:solidFill>
              <a:latin typeface="Century Gothic" panose="020B0502020202020204" pitchFamily="34" charset="0"/>
              <a:ea typeface="Red Hat Text"/>
              <a:cs typeface="Red Hat Text"/>
              <a:sym typeface="Red Hat Text"/>
            </a:endParaRPr>
          </a:p>
          <a:p>
            <a:pPr algn="ctr" defTabSz="1219170">
              <a:buClr>
                <a:srgbClr val="000000"/>
              </a:buClr>
            </a:pPr>
            <a:r>
              <a:rPr lang="en-US" sz="1200" b="1" kern="0" dirty="0">
                <a:solidFill>
                  <a:schemeClr val="bg1"/>
                </a:solidFill>
                <a:latin typeface="Century Gothic" panose="020B0502020202020204" pitchFamily="34" charset="0"/>
                <a:ea typeface="Red Hat Text"/>
                <a:cs typeface="Red Hat Text"/>
                <a:sym typeface="Red Hat Text"/>
              </a:rPr>
              <a:t>Participatory Action Research</a:t>
            </a:r>
          </a:p>
          <a:p>
            <a:pPr algn="ctr" defTabSz="1219170">
              <a:buClr>
                <a:srgbClr val="000000"/>
              </a:buClr>
            </a:pPr>
            <a:r>
              <a:rPr lang="en-US" sz="1200" kern="0" dirty="0">
                <a:solidFill>
                  <a:schemeClr val="bg1"/>
                </a:solidFill>
                <a:latin typeface="Century Gothic" panose="020B0502020202020204" pitchFamily="34" charset="0"/>
                <a:ea typeface="Red Hat Text"/>
                <a:cs typeface="Red Hat Text"/>
                <a:sym typeface="Red Hat Text"/>
              </a:rPr>
              <a:t>EDSE 897</a:t>
            </a:r>
          </a:p>
          <a:p>
            <a:pPr algn="ctr" defTabSz="1219170">
              <a:buClr>
                <a:srgbClr val="000000"/>
              </a:buClr>
            </a:pPr>
            <a:r>
              <a:rPr lang="en-US" sz="1200" kern="0" dirty="0">
                <a:solidFill>
                  <a:schemeClr val="bg1"/>
                </a:solidFill>
                <a:latin typeface="Century Gothic" panose="020B0502020202020204" pitchFamily="34" charset="0"/>
                <a:ea typeface="Red Hat Text"/>
                <a:cs typeface="Red Hat Text"/>
                <a:sym typeface="Red Hat Text"/>
              </a:rPr>
              <a:t>EDUC 994 </a:t>
            </a:r>
          </a:p>
          <a:p>
            <a:pPr algn="ctr" defTabSz="1219170">
              <a:buClr>
                <a:srgbClr val="000000"/>
              </a:buClr>
            </a:pPr>
            <a:r>
              <a:rPr lang="en-US" sz="1200" kern="0" dirty="0">
                <a:solidFill>
                  <a:schemeClr val="bg1"/>
                </a:solidFill>
                <a:latin typeface="Century Gothic" panose="020B0502020202020204" pitchFamily="34" charset="0"/>
                <a:ea typeface="Red Hat Text"/>
                <a:cs typeface="Red Hat Text"/>
                <a:sym typeface="Red Hat Text"/>
              </a:rPr>
              <a:t>SP ‘23</a:t>
            </a:r>
            <a:endParaRPr sz="1200" kern="0" dirty="0">
              <a:solidFill>
                <a:schemeClr val="bg1"/>
              </a:solidFill>
              <a:latin typeface="Century Gothic" panose="020B0502020202020204" pitchFamily="34" charset="0"/>
              <a:ea typeface="Red Hat Text"/>
              <a:cs typeface="Red Hat Text"/>
              <a:sym typeface="Red Hat Text"/>
            </a:endParaRPr>
          </a:p>
        </p:txBody>
      </p:sp>
      <p:sp>
        <p:nvSpPr>
          <p:cNvPr id="266" name="Google Shape;266;p27"/>
          <p:cNvSpPr txBox="1"/>
          <p:nvPr/>
        </p:nvSpPr>
        <p:spPr>
          <a:xfrm>
            <a:off x="5834142" y="4099657"/>
            <a:ext cx="1343215"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200" b="1" kern="0" dirty="0">
                <a:solidFill>
                  <a:schemeClr val="bg1"/>
                </a:solidFill>
                <a:latin typeface="Century Gothic" panose="020B0502020202020204" pitchFamily="34" charset="0"/>
                <a:ea typeface="Red Hat Text"/>
                <a:cs typeface="Red Hat Text"/>
                <a:sym typeface="Red Hat Text"/>
              </a:rPr>
              <a:t>Secondary</a:t>
            </a:r>
          </a:p>
          <a:p>
            <a:pPr algn="ctr" defTabSz="1219170">
              <a:buClr>
                <a:srgbClr val="000000"/>
              </a:buClr>
            </a:pPr>
            <a:r>
              <a:rPr lang="en-US" sz="1200" b="1" kern="0" dirty="0">
                <a:solidFill>
                  <a:schemeClr val="bg1"/>
                </a:solidFill>
                <a:latin typeface="Century Gothic" panose="020B0502020202020204" pitchFamily="34" charset="0"/>
                <a:ea typeface="Red Hat Text"/>
                <a:cs typeface="Red Hat Text"/>
                <a:sym typeface="Red Hat Text"/>
              </a:rPr>
              <a:t>Specialization</a:t>
            </a:r>
            <a:endParaRPr sz="1200" b="1" kern="0" dirty="0">
              <a:solidFill>
                <a:schemeClr val="bg1"/>
              </a:solidFill>
              <a:latin typeface="Century Gothic" panose="020B0502020202020204" pitchFamily="34" charset="0"/>
              <a:ea typeface="Red Hat Text"/>
              <a:cs typeface="Red Hat Text"/>
              <a:sym typeface="Red Hat Text"/>
            </a:endParaRPr>
          </a:p>
          <a:p>
            <a:pPr algn="ctr" defTabSz="1219170">
              <a:buClr>
                <a:srgbClr val="000000"/>
              </a:buClr>
            </a:pPr>
            <a:r>
              <a:rPr lang="en-US" sz="1200" kern="0" dirty="0">
                <a:solidFill>
                  <a:schemeClr val="bg1"/>
                </a:solidFill>
                <a:latin typeface="Century Gothic" panose="020B0502020202020204" pitchFamily="34" charset="0"/>
                <a:ea typeface="Red Hat Text"/>
                <a:cs typeface="Red Hat Text"/>
                <a:sym typeface="Red Hat Text"/>
              </a:rPr>
              <a:t>EDUC 897 Independent Study</a:t>
            </a:r>
          </a:p>
          <a:p>
            <a:pPr algn="ctr" defTabSz="1219170">
              <a:buClr>
                <a:srgbClr val="000000"/>
              </a:buClr>
            </a:pPr>
            <a:r>
              <a:rPr lang="en-US" sz="1200" i="1" kern="0" dirty="0">
                <a:solidFill>
                  <a:schemeClr val="bg1"/>
                </a:solidFill>
                <a:latin typeface="Century Gothic" panose="020B0502020202020204" pitchFamily="34" charset="0"/>
                <a:ea typeface="Red Hat Text"/>
                <a:cs typeface="Red Hat Text"/>
                <a:sym typeface="Red Hat Text"/>
              </a:rPr>
              <a:t>(Culturally Responsive Teacher Self-Efficacy)</a:t>
            </a:r>
          </a:p>
          <a:p>
            <a:pPr algn="ctr" defTabSz="1219170">
              <a:buClr>
                <a:srgbClr val="000000"/>
              </a:buClr>
            </a:pPr>
            <a:r>
              <a:rPr lang="en-US" sz="1200" b="1" kern="0" dirty="0">
                <a:solidFill>
                  <a:schemeClr val="bg1"/>
                </a:solidFill>
                <a:latin typeface="Century Gothic" panose="020B0502020202020204" pitchFamily="34" charset="0"/>
                <a:ea typeface="Red Hat Text"/>
                <a:cs typeface="Red Hat Text"/>
                <a:sym typeface="Red Hat Text"/>
              </a:rPr>
              <a:t>SUM ‘23</a:t>
            </a:r>
            <a:endParaRPr sz="1200" b="1" kern="0" dirty="0">
              <a:solidFill>
                <a:schemeClr val="bg1"/>
              </a:solidFill>
              <a:latin typeface="Century Gothic" panose="020B0502020202020204" pitchFamily="34" charset="0"/>
              <a:ea typeface="Red Hat Text"/>
              <a:cs typeface="Red Hat Text"/>
              <a:sym typeface="Red Hat Text"/>
            </a:endParaRPr>
          </a:p>
        </p:txBody>
      </p:sp>
      <p:sp>
        <p:nvSpPr>
          <p:cNvPr id="267" name="Google Shape;267;p27"/>
          <p:cNvSpPr txBox="1"/>
          <p:nvPr/>
        </p:nvSpPr>
        <p:spPr>
          <a:xfrm>
            <a:off x="6923642" y="2769207"/>
            <a:ext cx="1715200" cy="7112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Proposal</a:t>
            </a: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Dissertation</a:t>
            </a:r>
          </a:p>
          <a:p>
            <a:pPr algn="ctr" defTabSz="1219170">
              <a:buClr>
                <a:srgbClr val="000000"/>
              </a:buClr>
            </a:pPr>
            <a:r>
              <a:rPr lang="en" sz="1200" i="1" kern="0" dirty="0">
                <a:solidFill>
                  <a:schemeClr val="bg1"/>
                </a:solidFill>
                <a:latin typeface="Century Gothic" panose="020B0502020202020204" pitchFamily="34" charset="0"/>
                <a:ea typeface="Red Hat Text"/>
                <a:cs typeface="Red Hat Text"/>
                <a:sym typeface="Red Hat Text"/>
              </a:rPr>
              <a:t>EDUC 998</a:t>
            </a:r>
            <a:endParaRPr sz="1200" i="1" kern="0" dirty="0">
              <a:solidFill>
                <a:schemeClr val="bg1"/>
              </a:solidFill>
              <a:latin typeface="Century Gothic" panose="020B0502020202020204" pitchFamily="34" charset="0"/>
              <a:ea typeface="Red Hat Text"/>
              <a:cs typeface="Red Hat Text"/>
              <a:sym typeface="Red Hat Text"/>
            </a:endParaRP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SP ’24</a:t>
            </a:r>
          </a:p>
        </p:txBody>
      </p:sp>
      <p:sp>
        <p:nvSpPr>
          <p:cNvPr id="5" name="Google Shape;264;p27">
            <a:extLst>
              <a:ext uri="{FF2B5EF4-FFF2-40B4-BE49-F238E27FC236}">
                <a16:creationId xmlns:a16="http://schemas.microsoft.com/office/drawing/2014/main" id="{4012B940-B72F-52F8-29F0-78AA0F24AC8E}"/>
              </a:ext>
            </a:extLst>
          </p:cNvPr>
          <p:cNvSpPr txBox="1"/>
          <p:nvPr/>
        </p:nvSpPr>
        <p:spPr>
          <a:xfrm>
            <a:off x="1478461" y="2927705"/>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467" b="1" kern="0" dirty="0">
                <a:solidFill>
                  <a:srgbClr val="B6B9B9"/>
                </a:solidFill>
                <a:latin typeface="Red Hat Text"/>
                <a:ea typeface="Red Hat Text"/>
                <a:cs typeface="Red Hat Text"/>
                <a:sym typeface="Red Hat Text"/>
              </a:rPr>
              <a:t>FA ‘22</a:t>
            </a:r>
            <a:endParaRPr sz="1467" b="1" kern="0" dirty="0">
              <a:solidFill>
                <a:srgbClr val="B6B9B9"/>
              </a:solidFill>
              <a:latin typeface="Red Hat Text"/>
              <a:ea typeface="Red Hat Text"/>
              <a:cs typeface="Red Hat Text"/>
              <a:sym typeface="Red Hat Text"/>
            </a:endParaRPr>
          </a:p>
          <a:p>
            <a:pPr algn="ctr" defTabSz="1219170">
              <a:buClr>
                <a:srgbClr val="000000"/>
              </a:buClr>
            </a:pPr>
            <a:endParaRPr sz="1200" kern="0" dirty="0">
              <a:solidFill>
                <a:srgbClr val="B6B9B9"/>
              </a:solidFill>
              <a:latin typeface="Red Hat Text"/>
              <a:ea typeface="Red Hat Text"/>
              <a:cs typeface="Red Hat Text"/>
              <a:sym typeface="Red Hat Text"/>
            </a:endParaRPr>
          </a:p>
        </p:txBody>
      </p:sp>
      <p:sp>
        <p:nvSpPr>
          <p:cNvPr id="9" name="Google Shape;257;p27">
            <a:extLst>
              <a:ext uri="{FF2B5EF4-FFF2-40B4-BE49-F238E27FC236}">
                <a16:creationId xmlns:a16="http://schemas.microsoft.com/office/drawing/2014/main" id="{BE93B11E-EB0F-F002-0BA7-CEF0A208A257}"/>
              </a:ext>
            </a:extLst>
          </p:cNvPr>
          <p:cNvSpPr/>
          <p:nvPr/>
        </p:nvSpPr>
        <p:spPr>
          <a:xfrm rot="8100000">
            <a:off x="6291860" y="4936164"/>
            <a:ext cx="446325" cy="446325"/>
          </a:xfrm>
          <a:prstGeom prst="teardrop">
            <a:avLst>
              <a:gd name="adj" fmla="val 100000"/>
            </a:avLst>
          </a:prstGeom>
          <a:solidFill>
            <a:schemeClr val="accent5">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sp>
        <p:nvSpPr>
          <p:cNvPr id="21" name="Google Shape;267;p27">
            <a:extLst>
              <a:ext uri="{FF2B5EF4-FFF2-40B4-BE49-F238E27FC236}">
                <a16:creationId xmlns:a16="http://schemas.microsoft.com/office/drawing/2014/main" id="{22C6F37E-50C7-7BE3-FB00-6025FD86594F}"/>
              </a:ext>
            </a:extLst>
          </p:cNvPr>
          <p:cNvSpPr txBox="1"/>
          <p:nvPr/>
        </p:nvSpPr>
        <p:spPr>
          <a:xfrm>
            <a:off x="9734674" y="2866220"/>
            <a:ext cx="1715200" cy="487873"/>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Dissertation</a:t>
            </a: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Defense</a:t>
            </a: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FA ’24</a:t>
            </a:r>
          </a:p>
        </p:txBody>
      </p:sp>
      <p:pic>
        <p:nvPicPr>
          <p:cNvPr id="23" name="Graphic 22" descr="Graduation cap">
            <a:extLst>
              <a:ext uri="{FF2B5EF4-FFF2-40B4-BE49-F238E27FC236}">
                <a16:creationId xmlns:a16="http://schemas.microsoft.com/office/drawing/2014/main" id="{B0738802-D761-E8E6-846F-B6C1F9620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35064">
            <a:off x="10282361" y="3280179"/>
            <a:ext cx="700791" cy="700791"/>
          </a:xfrm>
          <a:prstGeom prst="rect">
            <a:avLst/>
          </a:prstGeom>
        </p:spPr>
      </p:pic>
      <p:sp>
        <p:nvSpPr>
          <p:cNvPr id="24" name="Google Shape;267;p27">
            <a:extLst>
              <a:ext uri="{FF2B5EF4-FFF2-40B4-BE49-F238E27FC236}">
                <a16:creationId xmlns:a16="http://schemas.microsoft.com/office/drawing/2014/main" id="{53E54E01-60B9-E010-FF9A-736E2B3661B8}"/>
              </a:ext>
            </a:extLst>
          </p:cNvPr>
          <p:cNvSpPr txBox="1"/>
          <p:nvPr/>
        </p:nvSpPr>
        <p:spPr>
          <a:xfrm>
            <a:off x="8336914" y="4144866"/>
            <a:ext cx="1715200" cy="7112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Proposal</a:t>
            </a: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Dissertation</a:t>
            </a:r>
          </a:p>
          <a:p>
            <a:pPr algn="ctr" defTabSz="1219170">
              <a:buClr>
                <a:srgbClr val="000000"/>
              </a:buClr>
            </a:pPr>
            <a:r>
              <a:rPr lang="en" sz="1200" i="1" kern="0" dirty="0">
                <a:solidFill>
                  <a:schemeClr val="bg1"/>
                </a:solidFill>
                <a:latin typeface="Century Gothic" panose="020B0502020202020204" pitchFamily="34" charset="0"/>
                <a:ea typeface="Red Hat Text"/>
                <a:cs typeface="Red Hat Text"/>
                <a:sym typeface="Red Hat Text"/>
              </a:rPr>
              <a:t>EDUC 999</a:t>
            </a:r>
            <a:endParaRPr sz="1200" i="1" kern="0" dirty="0">
              <a:solidFill>
                <a:schemeClr val="bg1"/>
              </a:solidFill>
              <a:latin typeface="Century Gothic" panose="020B0502020202020204" pitchFamily="34" charset="0"/>
              <a:ea typeface="Red Hat Text"/>
              <a:cs typeface="Red Hat Text"/>
              <a:sym typeface="Red Hat Text"/>
            </a:endParaRPr>
          </a:p>
          <a:p>
            <a:pPr algn="ctr" defTabSz="1219170">
              <a:buClr>
                <a:srgbClr val="000000"/>
              </a:buClr>
            </a:pPr>
            <a:r>
              <a:rPr lang="en-US" sz="1200" b="1" i="1" kern="0" dirty="0">
                <a:solidFill>
                  <a:schemeClr val="bg1"/>
                </a:solidFill>
                <a:latin typeface="Century Gothic" panose="020B0502020202020204" pitchFamily="34" charset="0"/>
                <a:ea typeface="Red Hat Text"/>
                <a:cs typeface="Red Hat Text"/>
                <a:sym typeface="Red Hat Text"/>
              </a:rPr>
              <a:t>SUM ’24</a:t>
            </a:r>
          </a:p>
        </p:txBody>
      </p:sp>
      <p:sp>
        <p:nvSpPr>
          <p:cNvPr id="25" name="Google Shape;257;p27">
            <a:extLst>
              <a:ext uri="{FF2B5EF4-FFF2-40B4-BE49-F238E27FC236}">
                <a16:creationId xmlns:a16="http://schemas.microsoft.com/office/drawing/2014/main" id="{C03A0990-0C13-3741-743E-AF58289DB887}"/>
              </a:ext>
            </a:extLst>
          </p:cNvPr>
          <p:cNvSpPr/>
          <p:nvPr/>
        </p:nvSpPr>
        <p:spPr>
          <a:xfrm rot="8100000">
            <a:off x="8971352" y="4935802"/>
            <a:ext cx="446325" cy="446325"/>
          </a:xfrm>
          <a:prstGeom prst="teardrop">
            <a:avLst>
              <a:gd name="adj" fmla="val 100000"/>
            </a:avLst>
          </a:prstGeom>
          <a:solidFill>
            <a:srgbClr val="FC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sp>
        <p:nvSpPr>
          <p:cNvPr id="17" name="Google Shape;257;p27">
            <a:extLst>
              <a:ext uri="{FF2B5EF4-FFF2-40B4-BE49-F238E27FC236}">
                <a16:creationId xmlns:a16="http://schemas.microsoft.com/office/drawing/2014/main" id="{439694EB-A62F-8C00-5B1C-94A250EABE50}"/>
              </a:ext>
            </a:extLst>
          </p:cNvPr>
          <p:cNvSpPr/>
          <p:nvPr/>
        </p:nvSpPr>
        <p:spPr>
          <a:xfrm rot="8100000">
            <a:off x="7610503" y="3573034"/>
            <a:ext cx="446325" cy="446325"/>
          </a:xfrm>
          <a:prstGeom prst="teardrop">
            <a:avLst>
              <a:gd name="adj" fmla="val 100000"/>
            </a:avLst>
          </a:prstGeom>
          <a:solidFill>
            <a:srgbClr val="9420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sp>
        <p:nvSpPr>
          <p:cNvPr id="6" name="Google Shape;262;p27">
            <a:extLst>
              <a:ext uri="{FF2B5EF4-FFF2-40B4-BE49-F238E27FC236}">
                <a16:creationId xmlns:a16="http://schemas.microsoft.com/office/drawing/2014/main" id="{D022F468-C50B-B850-A5BA-59D6FF7D1530}"/>
              </a:ext>
            </a:extLst>
          </p:cNvPr>
          <p:cNvSpPr/>
          <p:nvPr/>
        </p:nvSpPr>
        <p:spPr>
          <a:xfrm>
            <a:off x="7766870" y="3694963"/>
            <a:ext cx="178800" cy="1788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endParaRPr sz="800" kern="0">
              <a:solidFill>
                <a:srgbClr val="80828B"/>
              </a:solidFill>
              <a:latin typeface="Red Hat Text"/>
              <a:ea typeface="Red Hat Text"/>
              <a:cs typeface="Red Hat Text"/>
              <a:sym typeface="Red Hat Text"/>
            </a:endParaRPr>
          </a:p>
        </p:txBody>
      </p:sp>
      <p:sp>
        <p:nvSpPr>
          <p:cNvPr id="13" name="Google Shape;257;p27">
            <a:extLst>
              <a:ext uri="{FF2B5EF4-FFF2-40B4-BE49-F238E27FC236}">
                <a16:creationId xmlns:a16="http://schemas.microsoft.com/office/drawing/2014/main" id="{B78185B9-9BDC-D5CA-CBB0-D159648A7507}"/>
              </a:ext>
            </a:extLst>
          </p:cNvPr>
          <p:cNvSpPr/>
          <p:nvPr/>
        </p:nvSpPr>
        <p:spPr>
          <a:xfrm rot="8100000">
            <a:off x="4475883" y="3667533"/>
            <a:ext cx="446325" cy="446325"/>
          </a:xfrm>
          <a:prstGeom prst="teardrop">
            <a:avLst>
              <a:gd name="adj" fmla="val 100000"/>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Red Hat Text"/>
              <a:ea typeface="Red Hat Text"/>
              <a:cs typeface="Red Hat Text"/>
              <a:sym typeface="Red Hat Text"/>
            </a:endParaRPr>
          </a:p>
        </p:txBody>
      </p:sp>
      <p:pic>
        <p:nvPicPr>
          <p:cNvPr id="29" name="Picture 28">
            <a:extLst>
              <a:ext uri="{FF2B5EF4-FFF2-40B4-BE49-F238E27FC236}">
                <a16:creationId xmlns:a16="http://schemas.microsoft.com/office/drawing/2014/main" id="{C9EE4B18-14C1-9453-091F-B92535F53479}"/>
              </a:ext>
            </a:extLst>
          </p:cNvPr>
          <p:cNvPicPr>
            <a:picLocks noChangeAspect="1"/>
          </p:cNvPicPr>
          <p:nvPr/>
        </p:nvPicPr>
        <p:blipFill>
          <a:blip r:embed="rId5"/>
          <a:stretch>
            <a:fillRect/>
          </a:stretch>
        </p:blipFill>
        <p:spPr>
          <a:xfrm>
            <a:off x="323684" y="4206294"/>
            <a:ext cx="650911" cy="1317259"/>
          </a:xfrm>
          <a:prstGeom prst="rect">
            <a:avLst/>
          </a:prstGeom>
        </p:spPr>
      </p:pic>
      <p:pic>
        <p:nvPicPr>
          <p:cNvPr id="31" name="Picture 30">
            <a:extLst>
              <a:ext uri="{FF2B5EF4-FFF2-40B4-BE49-F238E27FC236}">
                <a16:creationId xmlns:a16="http://schemas.microsoft.com/office/drawing/2014/main" id="{3BC0832E-D372-2B3D-2170-68AE8848755D}"/>
              </a:ext>
            </a:extLst>
          </p:cNvPr>
          <p:cNvPicPr>
            <a:picLocks noChangeAspect="1"/>
          </p:cNvPicPr>
          <p:nvPr/>
        </p:nvPicPr>
        <p:blipFill>
          <a:blip r:embed="rId6"/>
          <a:stretch>
            <a:fillRect/>
          </a:stretch>
        </p:blipFill>
        <p:spPr>
          <a:xfrm>
            <a:off x="11016033" y="2761466"/>
            <a:ext cx="466058" cy="1395448"/>
          </a:xfrm>
          <a:prstGeom prst="rect">
            <a:avLst/>
          </a:prstGeom>
        </p:spPr>
      </p:pic>
    </p:spTree>
    <p:extLst>
      <p:ext uri="{BB962C8B-B14F-4D97-AF65-F5344CB8AC3E}">
        <p14:creationId xmlns:p14="http://schemas.microsoft.com/office/powerpoint/2010/main" val="672008945"/>
      </p:ext>
    </p:extLst>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BE39DB-8A85-CB3A-06B6-463581B0B0E0}"/>
              </a:ext>
            </a:extLst>
          </p:cNvPr>
          <p:cNvSpPr/>
          <p:nvPr/>
        </p:nvSpPr>
        <p:spPr>
          <a:xfrm>
            <a:off x="0" y="0"/>
            <a:ext cx="12192000" cy="6858000"/>
          </a:xfrm>
          <a:prstGeom prst="rect">
            <a:avLst/>
          </a:prstGeom>
          <a:solidFill>
            <a:srgbClr val="3E0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556B19-E8F2-F60A-24F5-1EA05D1FA45E}"/>
              </a:ext>
            </a:extLst>
          </p:cNvPr>
          <p:cNvPicPr>
            <a:picLocks noChangeAspect="1"/>
          </p:cNvPicPr>
          <p:nvPr/>
        </p:nvPicPr>
        <p:blipFill rotWithShape="1">
          <a:blip r:embed="rId3">
            <a:clrChange>
              <a:clrFrom>
                <a:srgbClr val="0C322B"/>
              </a:clrFrom>
              <a:clrTo>
                <a:srgbClr val="0C322B">
                  <a:alpha val="0"/>
                </a:srgbClr>
              </a:clrTo>
            </a:clrChange>
            <a:duotone>
              <a:schemeClr val="bg2">
                <a:shade val="45000"/>
                <a:satMod val="135000"/>
              </a:schemeClr>
              <a:prstClr val="white"/>
            </a:duotone>
            <a:alphaModFix amt="5000"/>
          </a:blip>
          <a:srcRect l="25038" b="5658"/>
          <a:stretch/>
        </p:blipFill>
        <p:spPr>
          <a:xfrm>
            <a:off x="82584" y="-593124"/>
            <a:ext cx="8662016" cy="7451124"/>
          </a:xfrm>
          <a:prstGeom prst="rect">
            <a:avLst/>
          </a:prstGeom>
        </p:spPr>
      </p:pic>
      <p:sp>
        <p:nvSpPr>
          <p:cNvPr id="2" name="Title 1">
            <a:extLst>
              <a:ext uri="{FF2B5EF4-FFF2-40B4-BE49-F238E27FC236}">
                <a16:creationId xmlns:a16="http://schemas.microsoft.com/office/drawing/2014/main" id="{57178953-EF75-C819-5A2C-54AFE857F296}"/>
              </a:ext>
            </a:extLst>
          </p:cNvPr>
          <p:cNvSpPr>
            <a:spLocks noGrp="1"/>
          </p:cNvSpPr>
          <p:nvPr>
            <p:ph type="title"/>
          </p:nvPr>
        </p:nvSpPr>
        <p:spPr>
          <a:xfrm>
            <a:off x="1942264" y="2757448"/>
            <a:ext cx="10515600" cy="1325563"/>
          </a:xfrm>
        </p:spPr>
        <p:txBody>
          <a:bodyPr>
            <a:noAutofit/>
          </a:bodyPr>
          <a:lstStyle/>
          <a:p>
            <a:r>
              <a:rPr lang="en-US" sz="6500" b="1" dirty="0">
                <a:solidFill>
                  <a:schemeClr val="bg1"/>
                </a:solidFill>
                <a:latin typeface="Century Gothic" panose="020B0502020202020204" pitchFamily="34" charset="0"/>
              </a:rPr>
              <a:t>A.P.R. Goals</a:t>
            </a:r>
            <a:br>
              <a:rPr lang="en-US" sz="6500" b="1" dirty="0">
                <a:solidFill>
                  <a:schemeClr val="bg1"/>
                </a:solidFill>
                <a:latin typeface="Century Gothic" panose="020B0502020202020204" pitchFamily="34" charset="0"/>
              </a:rPr>
            </a:br>
            <a:r>
              <a:rPr lang="en-US" sz="6500" b="1" dirty="0">
                <a:solidFill>
                  <a:schemeClr val="bg1"/>
                </a:solidFill>
                <a:latin typeface="Century Gothic" panose="020B0502020202020204" pitchFamily="34" charset="0"/>
              </a:rPr>
              <a:t>&amp; Reflections</a:t>
            </a:r>
          </a:p>
        </p:txBody>
      </p:sp>
      <p:sp>
        <p:nvSpPr>
          <p:cNvPr id="7" name="TextBox 6">
            <a:extLst>
              <a:ext uri="{FF2B5EF4-FFF2-40B4-BE49-F238E27FC236}">
                <a16:creationId xmlns:a16="http://schemas.microsoft.com/office/drawing/2014/main" id="{4B16A9A3-A638-4C97-2A4F-325AAC1DFDB2}"/>
              </a:ext>
            </a:extLst>
          </p:cNvPr>
          <p:cNvSpPr txBox="1"/>
          <p:nvPr/>
        </p:nvSpPr>
        <p:spPr>
          <a:xfrm>
            <a:off x="3050005" y="3256365"/>
            <a:ext cx="610001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3A40EF7B-834D-D365-43D2-C970F737C5DD}"/>
              </a:ext>
            </a:extLst>
          </p:cNvPr>
          <p:cNvSpPr txBox="1"/>
          <p:nvPr/>
        </p:nvSpPr>
        <p:spPr>
          <a:xfrm>
            <a:off x="3050005" y="3256365"/>
            <a:ext cx="6100010" cy="369332"/>
          </a:xfrm>
          <a:prstGeom prst="rect">
            <a:avLst/>
          </a:prstGeom>
          <a:noFill/>
        </p:spPr>
        <p:txBody>
          <a:bodyPr wrap="square">
            <a:spAutoFit/>
          </a:bodyPr>
          <a:lstStyle/>
          <a:p>
            <a:r>
              <a:rPr lang="en-US" b="0" dirty="0">
                <a:effectLst/>
              </a:rPr>
              <a:t> </a:t>
            </a:r>
            <a:endParaRPr lang="en-US" dirty="0"/>
          </a:p>
        </p:txBody>
      </p:sp>
      <p:sp>
        <p:nvSpPr>
          <p:cNvPr id="10" name="Rounded Rectangle 9">
            <a:extLst>
              <a:ext uri="{FF2B5EF4-FFF2-40B4-BE49-F238E27FC236}">
                <a16:creationId xmlns:a16="http://schemas.microsoft.com/office/drawing/2014/main" id="{755E7B06-33C7-78DC-1A25-7E98A8B7457C}"/>
              </a:ext>
            </a:extLst>
          </p:cNvPr>
          <p:cNvSpPr/>
          <p:nvPr/>
        </p:nvSpPr>
        <p:spPr>
          <a:xfrm>
            <a:off x="-108283" y="2605345"/>
            <a:ext cx="1852862" cy="1629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13">
            <a:extLst>
              <a:ext uri="{FF2B5EF4-FFF2-40B4-BE49-F238E27FC236}">
                <a16:creationId xmlns:a16="http://schemas.microsoft.com/office/drawing/2014/main" id="{814F9A2D-23F7-6B55-B226-D6B12098CBBB}"/>
              </a:ext>
            </a:extLst>
          </p:cNvPr>
          <p:cNvSpPr txBox="1"/>
          <p:nvPr/>
        </p:nvSpPr>
        <p:spPr>
          <a:xfrm>
            <a:off x="-140937" y="2278631"/>
            <a:ext cx="2107200" cy="2324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2800" b="1" kern="0" dirty="0">
                <a:solidFill>
                  <a:srgbClr val="3E0621"/>
                </a:solidFill>
                <a:latin typeface="Century Gothic" panose="020B0502020202020204" pitchFamily="34" charset="0"/>
                <a:ea typeface="Red Hat Display"/>
                <a:cs typeface="Red Hat Display"/>
                <a:sym typeface="Red Hat Display"/>
              </a:rPr>
              <a:t>3</a:t>
            </a:r>
            <a:endParaRPr sz="12800" b="1" kern="0" dirty="0">
              <a:solidFill>
                <a:srgbClr val="3E0621"/>
              </a:solidFill>
              <a:latin typeface="Century Gothic" panose="020B0502020202020204" pitchFamily="34" charset="0"/>
              <a:ea typeface="Red Hat Display"/>
              <a:cs typeface="Red Hat Display"/>
              <a:sym typeface="Red Hat Display"/>
            </a:endParaRPr>
          </a:p>
        </p:txBody>
      </p:sp>
      <p:pic>
        <p:nvPicPr>
          <p:cNvPr id="5" name="Picture 4">
            <a:extLst>
              <a:ext uri="{FF2B5EF4-FFF2-40B4-BE49-F238E27FC236}">
                <a16:creationId xmlns:a16="http://schemas.microsoft.com/office/drawing/2014/main" id="{1002F9CB-0699-4FEA-A26D-92EA457F92A6}"/>
              </a:ext>
            </a:extLst>
          </p:cNvPr>
          <p:cNvPicPr>
            <a:picLocks noChangeAspect="1"/>
          </p:cNvPicPr>
          <p:nvPr/>
        </p:nvPicPr>
        <p:blipFill>
          <a:blip r:embed="rId4"/>
          <a:stretch>
            <a:fillRect/>
          </a:stretch>
        </p:blipFill>
        <p:spPr>
          <a:xfrm>
            <a:off x="9592310" y="376558"/>
            <a:ext cx="2425700" cy="6502400"/>
          </a:xfrm>
          <a:prstGeom prst="rect">
            <a:avLst/>
          </a:prstGeom>
        </p:spPr>
      </p:pic>
      <p:pic>
        <p:nvPicPr>
          <p:cNvPr id="3" name="Picture 2" descr="Pin By Pls No On Band - Delta Sigma Theta Transparent - Free ...">
            <a:extLst>
              <a:ext uri="{FF2B5EF4-FFF2-40B4-BE49-F238E27FC236}">
                <a16:creationId xmlns:a16="http://schemas.microsoft.com/office/drawing/2014/main" id="{67C37990-F02D-D9C4-9E37-0D4BD79D0D9D}"/>
              </a:ext>
            </a:extLst>
          </p:cNvPr>
          <p:cNvPicPr>
            <a:picLocks noChangeAspect="1" noChangeArrowheads="1"/>
          </p:cNvPicPr>
          <p:nvPr/>
        </p:nvPicPr>
        <p:blipFill>
          <a:blip r:embed="rId5">
            <a:clrChange>
              <a:clrFrom>
                <a:srgbClr val="848484"/>
              </a:clrFrom>
              <a:clrTo>
                <a:srgbClr val="848484">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971348" y="3706933"/>
            <a:ext cx="178992" cy="7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73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19849</TotalTime>
  <Words>2528</Words>
  <Application>Microsoft Macintosh PowerPoint</Application>
  <PresentationFormat>Widescreen</PresentationFormat>
  <Paragraphs>344</Paragraphs>
  <Slides>34</Slides>
  <Notes>33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Calibri</vt:lpstr>
      <vt:lpstr>Calibri Light</vt:lpstr>
      <vt:lpstr>Century Gothic</vt:lpstr>
      <vt:lpstr>Garamond</vt:lpstr>
      <vt:lpstr>Georgia</vt:lpstr>
      <vt:lpstr>Red Hat Display</vt:lpstr>
      <vt:lpstr>Red Hat Text</vt:lpstr>
      <vt:lpstr>Segoe UI</vt:lpstr>
      <vt:lpstr>Times New Roman</vt:lpstr>
      <vt:lpstr>Zapfino</vt:lpstr>
      <vt:lpstr>Office Theme</vt:lpstr>
      <vt:lpstr>Timandra template</vt:lpstr>
      <vt:lpstr>PowerPoint Presentation</vt:lpstr>
      <vt:lpstr>Updated Vitae</vt:lpstr>
      <vt:lpstr>CV: Education</vt:lpstr>
      <vt:lpstr>CV: Additions Since Portfolio II</vt:lpstr>
      <vt:lpstr>Program of  Study</vt:lpstr>
      <vt:lpstr>Program of Study</vt:lpstr>
      <vt:lpstr>Program of Study</vt:lpstr>
      <vt:lpstr>Program of Study Roadmap (Since Portfolio II)</vt:lpstr>
      <vt:lpstr>A.P.R. Goals &amp; Reflections</vt:lpstr>
      <vt:lpstr>Theory of  Mind</vt:lpstr>
      <vt:lpstr>Streamlined Focus &amp; Research Interest</vt:lpstr>
      <vt:lpstr>Professional Update &amp; Reflections</vt:lpstr>
      <vt:lpstr>PowerPoint Presentation</vt:lpstr>
      <vt:lpstr>Analytic Personal  &amp; Professional Essay</vt:lpstr>
      <vt:lpstr>Continual Engagement in My Professional Community</vt:lpstr>
      <vt:lpstr>Continual Engagement in My Professional Community</vt:lpstr>
      <vt:lpstr>Knowledge Evidence  Paper</vt:lpstr>
      <vt:lpstr>Caregivers Perceptions of ASD Symptoms on Recommendations for Related Services and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&amp; Significance</vt:lpstr>
      <vt:lpstr>PowerPoint Presentation</vt:lpstr>
      <vt:lpstr>PowerPoint Presentation</vt:lpstr>
      <vt:lpstr>PowerPoint Presentation</vt:lpstr>
      <vt:lpstr>Academic  Archive (additions since February 2023)  Link to Current Unofficial Transcript</vt:lpstr>
      <vt:lpstr>PowerPoint Presentation</vt:lpstr>
      <vt:lpstr>PowerPoint Presentation</vt:lpstr>
      <vt:lpstr> Dr. Banks,  Dr. Evmenova  &amp;  Dr. Regan  for your guidance  and support on  my doctoral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Kia Rebecca Williams</dc:creator>
  <cp:lastModifiedBy>kwilli91</cp:lastModifiedBy>
  <cp:revision>46</cp:revision>
  <cp:lastPrinted>2024-01-18T18:23:38Z</cp:lastPrinted>
  <dcterms:created xsi:type="dcterms:W3CDTF">2022-11-11T05:06:06Z</dcterms:created>
  <dcterms:modified xsi:type="dcterms:W3CDTF">2024-01-18T19:23:24Z</dcterms:modified>
</cp:coreProperties>
</file>