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8"/>
  </p:notes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Garamond" panose="020204040303010108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76"/>
  </p:normalViewPr>
  <p:slideViewPr>
    <p:cSldViewPr snapToGrid="0" snapToObjects="1">
      <p:cViewPr varScale="1">
        <p:scale>
          <a:sx n="97" d="100"/>
          <a:sy n="97"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54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6a6d4a3de_0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b6a6d4a3de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Disparities explained by widespread over-identification based on race/ethnicity.</a:t>
            </a:r>
            <a:endParaRPr/>
          </a:p>
          <a:p>
            <a:pPr marL="457200" lvl="1" indent="0" algn="l" rtl="0">
              <a:spcBef>
                <a:spcPts val="0"/>
              </a:spcBef>
              <a:spcAft>
                <a:spcPts val="0"/>
              </a:spcAft>
              <a:buNone/>
            </a:pPr>
            <a:r>
              <a:rPr lang="en-US"/>
              <a:t>1997, 2004 amendments to IDEA</a:t>
            </a:r>
            <a:endParaRPr/>
          </a:p>
          <a:p>
            <a:pPr marL="457200" lvl="1" indent="0" algn="l" rtl="0">
              <a:spcBef>
                <a:spcPts val="0"/>
              </a:spcBef>
              <a:spcAft>
                <a:spcPts val="0"/>
              </a:spcAft>
              <a:buNone/>
            </a:pPr>
            <a:r>
              <a:rPr lang="en-US"/>
              <a:t>Goal: Greater compliance monitoring</a:t>
            </a:r>
            <a:endParaRPr/>
          </a:p>
          <a:p>
            <a:pPr marL="0" lvl="0" indent="0" algn="l" rtl="0">
              <a:spcBef>
                <a:spcPts val="0"/>
              </a:spcBef>
              <a:spcAft>
                <a:spcPts val="0"/>
              </a:spcAft>
              <a:buNone/>
            </a:pPr>
            <a:endParaRPr/>
          </a:p>
        </p:txBody>
      </p:sp>
      <p:sp>
        <p:nvSpPr>
          <p:cNvPr id="271" name="Google Shape;2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a:t>Causal explanations – ex. . (i.e. drawing  inferences of racial bias from findings of disparity.)</a:t>
            </a:r>
            <a:endParaRPr/>
          </a:p>
          <a:p>
            <a:pPr marL="0" marR="0" lvl="0" indent="0" algn="l" rtl="0">
              <a:lnSpc>
                <a:spcPct val="100000"/>
              </a:lnSpc>
              <a:spcBef>
                <a:spcPts val="0"/>
              </a:spcBef>
              <a:spcAft>
                <a:spcPts val="0"/>
              </a:spcAft>
              <a:buClr>
                <a:schemeClr val="dk1"/>
              </a:buClr>
              <a:buSzPts val="1400"/>
              <a:buFont typeface="Calibri"/>
              <a:buNone/>
            </a:pPr>
            <a:r>
              <a:rPr lang="en-US" sz="1400"/>
              <a:t>**Evidence of misidentification based on race or ethnicity requires stronger evidence than reports of disparities provided simply through descriptive statistics.</a:t>
            </a:r>
            <a:endParaRPr/>
          </a:p>
          <a:p>
            <a:pPr marL="0" lvl="0" indent="0" algn="l" rtl="0">
              <a:spcBef>
                <a:spcPts val="0"/>
              </a:spcBef>
              <a:spcAft>
                <a:spcPts val="0"/>
              </a:spcAft>
              <a:buNone/>
            </a:pPr>
            <a:endParaRPr/>
          </a:p>
        </p:txBody>
      </p:sp>
      <p:sp>
        <p:nvSpPr>
          <p:cNvPr id="291" name="Google Shape;2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Identity politics - a tendency for people of a particular religion, race, social background, etc., to form exclusive political alliances, moving away from traditional broad-based party politics.</a:t>
            </a:r>
            <a:r>
              <a:rPr lang="en-US"/>
              <a:t> </a:t>
            </a:r>
            <a:endParaRPr/>
          </a:p>
        </p:txBody>
      </p:sp>
      <p:sp>
        <p:nvSpPr>
          <p:cNvPr id="355" name="Google Shape;3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b6a6d4a3de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b6a6d4a3d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b6a6d4a3de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b6a6d4a3d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e3e9cf9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de3e9c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e327b4013_2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de327b4013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de327b4013_2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de327b4013_2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de327b4013_2_2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de327b4013_2_2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e3e9cf9b9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de3e9cf9b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6a6d4a3d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b6a6d4a3d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e327b4013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de327b4013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Calibri"/>
              <a:buAutoNum type="arabicPeriod"/>
            </a:pPr>
            <a:r>
              <a:rPr lang="en-US"/>
              <a:t>Racial bias</a:t>
            </a:r>
            <a:endParaRPr/>
          </a:p>
          <a:p>
            <a:pPr marL="342900" lvl="0" indent="-342900" algn="l" rtl="0">
              <a:spcBef>
                <a:spcPts val="840"/>
              </a:spcBef>
              <a:spcAft>
                <a:spcPts val="0"/>
              </a:spcAft>
              <a:buClr>
                <a:schemeClr val="dk1"/>
              </a:buClr>
              <a:buSzPts val="1200"/>
              <a:buFont typeface="Calibri"/>
              <a:buAutoNum type="arabicPeriod"/>
            </a:pPr>
            <a:r>
              <a:rPr lang="en-US"/>
              <a:t>Discriminatory eligibility procedures</a:t>
            </a:r>
            <a:endParaRPr/>
          </a:p>
          <a:p>
            <a:pPr marL="342900" lvl="0" indent="-342900" algn="l" rtl="0">
              <a:spcBef>
                <a:spcPts val="840"/>
              </a:spcBef>
              <a:spcAft>
                <a:spcPts val="0"/>
              </a:spcAft>
              <a:buClr>
                <a:schemeClr val="dk1"/>
              </a:buClr>
              <a:buSzPts val="1200"/>
              <a:buFont typeface="Calibri"/>
              <a:buAutoNum type="arabicPeriod"/>
            </a:pPr>
            <a:r>
              <a:rPr lang="en-US"/>
              <a:t>Underlying socioeconomic and other structural inequities</a:t>
            </a:r>
            <a:endParaRPr/>
          </a:p>
          <a:p>
            <a:pPr marL="342900" lvl="0" indent="-342900" algn="l" rtl="0">
              <a:spcBef>
                <a:spcPts val="840"/>
              </a:spcBef>
              <a:spcAft>
                <a:spcPts val="0"/>
              </a:spcAft>
              <a:buClr>
                <a:schemeClr val="dk1"/>
              </a:buClr>
              <a:buSzPts val="1200"/>
              <a:buFont typeface="Calibri"/>
              <a:buAutoNum type="arabicPeriod"/>
            </a:pPr>
            <a:r>
              <a:rPr lang="en-US"/>
              <a:t>ID and ED carry a stigma of inferiority/antisocial behavior</a:t>
            </a:r>
            <a:endParaRPr/>
          </a:p>
          <a:p>
            <a:pPr marL="342900" lvl="0" indent="-342900" algn="l" rtl="0">
              <a:spcBef>
                <a:spcPts val="840"/>
              </a:spcBef>
              <a:spcAft>
                <a:spcPts val="0"/>
              </a:spcAft>
              <a:buClr>
                <a:schemeClr val="dk1"/>
              </a:buClr>
              <a:buSzPts val="1200"/>
              <a:buFont typeface="Calibri"/>
              <a:buAutoNum type="arabicPeriod"/>
            </a:pPr>
            <a:r>
              <a:rPr lang="en-US"/>
              <a:t>Effectiveness of special education </a:t>
            </a:r>
            <a:endParaRPr/>
          </a:p>
          <a:p>
            <a:pPr marL="342900" lvl="0" indent="-342900" algn="l" rtl="0">
              <a:spcBef>
                <a:spcPts val="840"/>
              </a:spcBef>
              <a:spcAft>
                <a:spcPts val="0"/>
              </a:spcAft>
              <a:buClr>
                <a:schemeClr val="dk1"/>
              </a:buClr>
              <a:buSzPts val="1200"/>
              <a:buFont typeface="Calibri"/>
              <a:buAutoNum type="arabicPeriod"/>
            </a:pPr>
            <a:r>
              <a:rPr lang="en-US"/>
              <a:t>More and less integrated settings</a:t>
            </a:r>
            <a:endParaRPr/>
          </a:p>
          <a:p>
            <a:pPr marL="342900" lvl="0" indent="-342900" algn="l" rtl="0">
              <a:spcBef>
                <a:spcPts val="840"/>
              </a:spcBef>
              <a:spcAft>
                <a:spcPts val="0"/>
              </a:spcAft>
              <a:buClr>
                <a:schemeClr val="dk1"/>
              </a:buClr>
              <a:buSzPts val="1200"/>
              <a:buFont typeface="Calibri"/>
              <a:buAutoNum type="arabicPeriod"/>
            </a:pPr>
            <a:r>
              <a:rPr lang="en-US"/>
              <a:t>Identity politics</a:t>
            </a:r>
            <a:endParaRPr/>
          </a:p>
          <a:p>
            <a:pPr marL="0" lvl="0" indent="0" algn="l" rtl="0">
              <a:spcBef>
                <a:spcPts val="600"/>
              </a:spcBef>
              <a:spcAft>
                <a:spcPts val="0"/>
              </a:spcAft>
              <a:buNone/>
            </a:pPr>
            <a:endParaRPr/>
          </a:p>
        </p:txBody>
      </p:sp>
      <p:sp>
        <p:nvSpPr>
          <p:cNvPr id="219" name="Google Shape;2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Definition</a:t>
            </a:r>
            <a:endParaRPr/>
          </a:p>
          <a:p>
            <a:pPr marL="0" lvl="0" indent="0" algn="l" rtl="0">
              <a:spcBef>
                <a:spcPts val="0"/>
              </a:spcBef>
              <a:spcAft>
                <a:spcPts val="0"/>
              </a:spcAft>
              <a:buNone/>
            </a:pPr>
            <a:r>
              <a:rPr lang="en-US"/>
              <a:t>Identification</a:t>
            </a:r>
            <a:endParaRPr/>
          </a:p>
          <a:p>
            <a:pPr marL="0" lvl="0" indent="0" algn="l" rtl="0">
              <a:spcBef>
                <a:spcPts val="0"/>
              </a:spcBef>
              <a:spcAft>
                <a:spcPts val="0"/>
              </a:spcAft>
              <a:buNone/>
            </a:pPr>
            <a:r>
              <a:rPr lang="en-US"/>
              <a:t>LRE- underrepresented in gened settings. (In pull out less than 21% and in gen ed greater than 60%);  Special classes, special schools</a:t>
            </a:r>
            <a:endParaRPr/>
          </a:p>
        </p:txBody>
      </p:sp>
      <p:sp>
        <p:nvSpPr>
          <p:cNvPr id="231" name="Google Shape;2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a6d4a3de_0_2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b6a6d4a3de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
          <p:cNvGrpSpPr/>
          <p:nvPr/>
        </p:nvGrpSpPr>
        <p:grpSpPr>
          <a:xfrm>
            <a:off x="-16934" y="0"/>
            <a:ext cx="12231160" cy="6856214"/>
            <a:chOff x="-16934" y="0"/>
            <a:chExt cx="12231160" cy="6856214"/>
          </a:xfrm>
        </p:grpSpPr>
        <p:pic>
          <p:nvPicPr>
            <p:cNvPr id="22" name="Google Shape;22;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8" name="Google Shape;28;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92" name="Google Shape;92;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3" name="Google Shape;93;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9" name="Google Shape;99;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6" name="Google Shape;106;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7" name="Google Shape;10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1" name="Google Shape;111;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2" name="Google Shape;112;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3" name="Google Shape;123;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3" name="Google Shape;133;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0" name="Google Shape;140;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7" name="Google Shape;147;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cxnSp>
        <p:nvCxnSpPr>
          <p:cNvPr id="33" name="Google Shape;33;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6" name="Google Shape;36;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2" name="Google Shape;42;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cxnSp>
        <p:nvCxnSpPr>
          <p:cNvPr id="47" name="Google Shape;47;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8" name="Google Shape;48;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1" name="Google Shape;51;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7" name="Google Shape;57;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8" name="Google Shape;58;p6"/>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9" name="Google Shape;59;p6"/>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7" name="Google Shape;77;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8" name="Google Shape;78;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5" name="Google Shape;85;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6" name="Google Shape;86;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736" y="0"/>
            <a:ext cx="12229962" cy="6856214"/>
            <a:chOff x="-15736" y="0"/>
            <a:chExt cx="12229962" cy="6856214"/>
          </a:xfrm>
        </p:grpSpPr>
        <p:pic>
          <p:nvPicPr>
            <p:cNvPr id="11" name="Google Shape;11;p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sites.ed.gov/idea/osep-fast-facts-black-or-african-american-children-with-disabilities-20/" TargetMode="External"/><Relationship Id="rId3" Type="http://schemas.openxmlformats.org/officeDocument/2006/relationships/image" Target="../media/image15.jpg"/><Relationship Id="rId7" Type="http://schemas.openxmlformats.org/officeDocument/2006/relationships/hyperlink" Target="https://sites.ed.gov/idea/osep-fast-facts-american-indian-or-alaska-native-children-with-disabilities-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ites.ed.gov/idea/osep-fast-facts-asian-children-with-disabilities-20/" TargetMode="External"/><Relationship Id="rId5" Type="http://schemas.openxmlformats.org/officeDocument/2006/relationships/image" Target="../media/image17.jpg"/><Relationship Id="rId10" Type="http://schemas.openxmlformats.org/officeDocument/2006/relationships/hyperlink" Target="https://sites.ed.gov/idea/osep-fast-facts/" TargetMode="External"/><Relationship Id="rId4" Type="http://schemas.openxmlformats.org/officeDocument/2006/relationships/image" Target="../media/image16.jpg"/><Relationship Id="rId9" Type="http://schemas.openxmlformats.org/officeDocument/2006/relationships/hyperlink" Target="https://sites.ed.gov/idea/osep-fast-facts-hispanic-latino-children-disabilities-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amboard.google.com/d/1d2FrEg41m4_2p2U7yPdyP0SfuZJHqNTUgIQHAyaw7as/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77/1044207319863647" TargetMode="External"/><Relationship Id="rId7" Type="http://schemas.openxmlformats.org/officeDocument/2006/relationships/hyperlink" Target="https://doi.org/10.1177/104420731882226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oi.org/10.1177/1044207318822262" TargetMode="External"/><Relationship Id="rId5" Type="http://schemas.openxmlformats.org/officeDocument/2006/relationships/hyperlink" Target="https://doi.org/10.1080/13613324.2019.1599343" TargetMode="External"/><Relationship Id="rId4" Type="http://schemas.openxmlformats.org/officeDocument/2006/relationships/hyperlink" Target="https://doi.org/10.3102/0013189X1987194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jamboard.google.com/d/1d2FrEg41m4_2p2U7yPdyP0SfuZJHqNTUgIQHAyaw7as/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8" name="Google Shape;158;p19"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5" cy="4616726"/>
          </a:xfrm>
          <a:prstGeom prst="rect">
            <a:avLst/>
          </a:prstGeom>
          <a:noFill/>
          <a:ln>
            <a:noFill/>
          </a:ln>
        </p:spPr>
      </p:pic>
      <p:sp>
        <p:nvSpPr>
          <p:cNvPr id="159" name="Google Shape;159;p19"/>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160" name="Google Shape;160;p19"/>
          <p:cNvPicPr preferRelativeResize="0"/>
          <p:nvPr/>
        </p:nvPicPr>
        <p:blipFill rotWithShape="1">
          <a:blip r:embed="rId4">
            <a:alphaModFix/>
          </a:blip>
          <a:srcRect/>
          <a:stretch/>
        </p:blipFill>
        <p:spPr>
          <a:xfrm>
            <a:off x="642955" y="552882"/>
            <a:ext cx="2166372" cy="5064760"/>
          </a:xfrm>
          <a:prstGeom prst="rect">
            <a:avLst/>
          </a:prstGeom>
          <a:noFill/>
          <a:ln>
            <a:noFill/>
          </a:ln>
        </p:spPr>
      </p:pic>
      <p:pic>
        <p:nvPicPr>
          <p:cNvPr id="7" name="Picture 6">
            <a:extLst>
              <a:ext uri="{FF2B5EF4-FFF2-40B4-BE49-F238E27FC236}">
                <a16:creationId xmlns:a16="http://schemas.microsoft.com/office/drawing/2014/main" id="{C5253875-BCB2-B7E5-1C6E-D7C1E5C810B7}"/>
              </a:ext>
            </a:extLst>
          </p:cNvPr>
          <p:cNvPicPr>
            <a:picLocks noChangeAspect="1"/>
          </p:cNvPicPr>
          <p:nvPr/>
        </p:nvPicPr>
        <p:blipFill>
          <a:blip r:embed="rId5"/>
          <a:stretch>
            <a:fillRect/>
          </a:stretch>
        </p:blipFill>
        <p:spPr>
          <a:xfrm>
            <a:off x="3776071" y="330416"/>
            <a:ext cx="4121425" cy="6197168"/>
          </a:xfrm>
          <a:prstGeom prst="rect">
            <a:avLst/>
          </a:prstGeom>
          <a:solidFill>
            <a:schemeClr val="accent2"/>
          </a:solidFill>
          <a:ln w="38100">
            <a:solidFill>
              <a:srgbClr val="002060"/>
            </a:solidFill>
          </a:ln>
        </p:spPr>
      </p:pic>
    </p:spTree>
    <p:extLst>
      <p:ext uri="{BB962C8B-B14F-4D97-AF65-F5344CB8AC3E}">
        <p14:creationId xmlns:p14="http://schemas.microsoft.com/office/powerpoint/2010/main" val="104700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982125" y="827918"/>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latin typeface="Calibri"/>
                <a:ea typeface="Calibri"/>
                <a:cs typeface="Calibri"/>
                <a:sym typeface="Calibri"/>
              </a:rPr>
              <a:t>Disproportionality in Subgroups</a:t>
            </a:r>
            <a:br>
              <a:rPr lang="en-US">
                <a:latin typeface="Calibri"/>
                <a:ea typeface="Calibri"/>
                <a:cs typeface="Calibri"/>
                <a:sym typeface="Calibri"/>
              </a:rPr>
            </a:br>
            <a:r>
              <a:rPr lang="en-US">
                <a:latin typeface="Calibri"/>
                <a:ea typeface="Calibri"/>
                <a:cs typeface="Calibri"/>
                <a:sym typeface="Calibri"/>
              </a:rPr>
              <a:t>Asian Americans and Pacific Islanders</a:t>
            </a:r>
            <a:endParaRPr>
              <a:latin typeface="Calibri"/>
              <a:ea typeface="Calibri"/>
              <a:cs typeface="Calibri"/>
              <a:sym typeface="Calibri"/>
            </a:endParaRPr>
          </a:p>
        </p:txBody>
      </p:sp>
      <p:sp>
        <p:nvSpPr>
          <p:cNvPr id="252" name="Google Shape;252;p27"/>
          <p:cNvSpPr/>
          <p:nvPr/>
        </p:nvSpPr>
        <p:spPr>
          <a:xfrm>
            <a:off x="942977" y="2524919"/>
            <a:ext cx="3257700" cy="3637800"/>
          </a:xfrm>
          <a:prstGeom prst="frame">
            <a:avLst>
              <a:gd name="adj1" fmla="val 12500"/>
            </a:avLst>
          </a:prstGeom>
          <a:solidFill>
            <a:srgbClr val="C0D669"/>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Failure to Recognize Heterogeneity of AAPI Students</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AAPI students do not share a single culture and language. </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How have AAPI students been affected by varying degrees of colonialism?</a:t>
            </a:r>
            <a:endParaRPr>
              <a:latin typeface="Calibri"/>
              <a:ea typeface="Calibri"/>
              <a:cs typeface="Calibri"/>
              <a:sym typeface="Calibri"/>
            </a:endParaRPr>
          </a:p>
        </p:txBody>
      </p:sp>
      <p:sp>
        <p:nvSpPr>
          <p:cNvPr id="253" name="Google Shape;253;p27"/>
          <p:cNvSpPr/>
          <p:nvPr/>
        </p:nvSpPr>
        <p:spPr>
          <a:xfrm>
            <a:off x="4681537" y="2524919"/>
            <a:ext cx="3133800" cy="3618600"/>
          </a:xfrm>
          <a:prstGeom prst="frame">
            <a:avLst>
              <a:gd name="adj1" fmla="val 12500"/>
            </a:avLst>
          </a:prstGeom>
          <a:solidFill>
            <a:srgbClr val="FFC0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27"/>
          <p:cNvSpPr/>
          <p:nvPr/>
        </p:nvSpPr>
        <p:spPr>
          <a:xfrm>
            <a:off x="8143874" y="2505867"/>
            <a:ext cx="3143100" cy="3637800"/>
          </a:xfrm>
          <a:prstGeom prst="frame">
            <a:avLst>
              <a:gd name="adj1" fmla="val 12500"/>
            </a:avLst>
          </a:prstGeom>
          <a:solidFill>
            <a:srgbClr val="446E9C"/>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7"/>
          <p:cNvSpPr txBox="1"/>
          <p:nvPr/>
        </p:nvSpPr>
        <p:spPr>
          <a:xfrm>
            <a:off x="5100625" y="2933700"/>
            <a:ext cx="23901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MMM Theory </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Differences among AAPI students contradict the model-minority myth (MMM).</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Ethnicity, immigrant/ refugee status, and socioeconomic factors influence achievement. </a:t>
            </a:r>
            <a:endParaRPr>
              <a:latin typeface="Calibri"/>
              <a:ea typeface="Calibri"/>
              <a:cs typeface="Calibri"/>
              <a:sym typeface="Calibri"/>
            </a:endParaRPr>
          </a:p>
        </p:txBody>
      </p:sp>
      <p:sp>
        <p:nvSpPr>
          <p:cNvPr id="256" name="Google Shape;256;p27"/>
          <p:cNvSpPr txBox="1"/>
          <p:nvPr/>
        </p:nvSpPr>
        <p:spPr>
          <a:xfrm>
            <a:off x="8577260" y="2933701"/>
            <a:ext cx="2276400" cy="3140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Pan-ethnic Studies Obscure Differences</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Risk ratios are different for Asian Americans and Pacific Islanders in several disability categories.</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How can this help in addressing disproportionality?</a:t>
            </a:r>
            <a:endParaRPr>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7"/>
          <p:cNvSpPr txBox="1"/>
          <p:nvPr/>
        </p:nvSpPr>
        <p:spPr>
          <a:xfrm>
            <a:off x="9836450" y="2053800"/>
            <a:ext cx="1364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Garamond"/>
                <a:ea typeface="Garamond"/>
                <a:cs typeface="Garamond"/>
                <a:sym typeface="Garamond"/>
              </a:rPr>
              <a:t>(Sullivan et al., 2020)</a:t>
            </a:r>
            <a:endParaRPr sz="1100">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p:nvPr/>
        </p:nvSpPr>
        <p:spPr>
          <a:xfrm>
            <a:off x="0" y="-149922"/>
            <a:ext cx="12192000" cy="70079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63" name="Google Shape;263;p28"/>
          <p:cNvPicPr preferRelativeResize="0"/>
          <p:nvPr/>
        </p:nvPicPr>
        <p:blipFill rotWithShape="1">
          <a:blip r:embed="rId3">
            <a:alphaModFix/>
          </a:blip>
          <a:srcRect/>
          <a:stretch/>
        </p:blipFill>
        <p:spPr>
          <a:xfrm>
            <a:off x="222625" y="0"/>
            <a:ext cx="3808098" cy="4661367"/>
          </a:xfrm>
          <a:prstGeom prst="rect">
            <a:avLst/>
          </a:prstGeom>
          <a:noFill/>
          <a:ln w="19050" cap="flat" cmpd="sng">
            <a:solidFill>
              <a:srgbClr val="4FC59E"/>
            </a:solidFill>
            <a:prstDash val="solid"/>
            <a:round/>
            <a:headEnd type="none" w="sm" len="sm"/>
            <a:tailEnd type="none" w="sm" len="sm"/>
          </a:ln>
        </p:spPr>
      </p:pic>
      <p:pic>
        <p:nvPicPr>
          <p:cNvPr id="264" name="Google Shape;264;p28"/>
          <p:cNvPicPr preferRelativeResize="0"/>
          <p:nvPr/>
        </p:nvPicPr>
        <p:blipFill rotWithShape="1">
          <a:blip r:embed="rId4">
            <a:alphaModFix/>
          </a:blip>
          <a:srcRect/>
          <a:stretch/>
        </p:blipFill>
        <p:spPr>
          <a:xfrm>
            <a:off x="4172926" y="0"/>
            <a:ext cx="3808098" cy="4661367"/>
          </a:xfrm>
          <a:prstGeom prst="rect">
            <a:avLst/>
          </a:prstGeom>
          <a:noFill/>
          <a:ln w="19050" cap="flat" cmpd="sng">
            <a:solidFill>
              <a:srgbClr val="4FC59E"/>
            </a:solidFill>
            <a:prstDash val="solid"/>
            <a:round/>
            <a:headEnd type="none" w="sm" len="sm"/>
            <a:tailEnd type="none" w="sm" len="sm"/>
          </a:ln>
        </p:spPr>
      </p:pic>
      <p:pic>
        <p:nvPicPr>
          <p:cNvPr id="265" name="Google Shape;265;p28"/>
          <p:cNvPicPr preferRelativeResize="0"/>
          <p:nvPr/>
        </p:nvPicPr>
        <p:blipFill rotWithShape="1">
          <a:blip r:embed="rId5">
            <a:alphaModFix/>
          </a:blip>
          <a:srcRect/>
          <a:stretch/>
        </p:blipFill>
        <p:spPr>
          <a:xfrm>
            <a:off x="8112703" y="0"/>
            <a:ext cx="3910797" cy="4661367"/>
          </a:xfrm>
          <a:prstGeom prst="rect">
            <a:avLst/>
          </a:prstGeom>
          <a:noFill/>
          <a:ln w="19050" cap="flat" cmpd="sng">
            <a:solidFill>
              <a:srgbClr val="4FC59E"/>
            </a:solidFill>
            <a:prstDash val="solid"/>
            <a:round/>
            <a:headEnd type="none" w="sm" len="sm"/>
            <a:tailEnd type="none" w="sm" len="sm"/>
          </a:ln>
        </p:spPr>
      </p:pic>
      <p:sp>
        <p:nvSpPr>
          <p:cNvPr id="266" name="Google Shape;266;p28"/>
          <p:cNvSpPr txBox="1"/>
          <p:nvPr/>
        </p:nvSpPr>
        <p:spPr>
          <a:xfrm>
            <a:off x="177226" y="4745075"/>
            <a:ext cx="79860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Look at the OSEP Fast Facts, Black or African American Children with Disabilities:</a:t>
            </a:r>
            <a:endParaRPr>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African Americans comprise less than 14% of the population.  What can you infer from the statistics?</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What are some things you notice about identification, placement, discipline, exiting?</a:t>
            </a:r>
            <a:endParaRPr>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Any wonderings?</a:t>
            </a:r>
            <a:endParaRPr sz="1800">
              <a:solidFill>
                <a:schemeClr val="dk1"/>
              </a:solidFill>
              <a:latin typeface="Calibri"/>
              <a:ea typeface="Calibri"/>
              <a:cs typeface="Calibri"/>
              <a:sym typeface="Calibri"/>
            </a:endParaRPr>
          </a:p>
        </p:txBody>
      </p:sp>
      <p:sp>
        <p:nvSpPr>
          <p:cNvPr id="267" name="Google Shape;267;p28">
            <a:hlinkClick r:id="rId6"/>
          </p:cNvPr>
          <p:cNvSpPr txBox="1"/>
          <p:nvPr/>
        </p:nvSpPr>
        <p:spPr>
          <a:xfrm>
            <a:off x="8138050" y="4668875"/>
            <a:ext cx="3997500" cy="220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u="sng">
                <a:solidFill>
                  <a:schemeClr val="hlink"/>
                </a:solidFill>
                <a:hlinkClick r:id="rId6"/>
              </a:rPr>
              <a:t>https://sites.ed.gov/idea/osep-fast-facts-asian-children-with-disabilities-20/</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u="sng">
                <a:solidFill>
                  <a:schemeClr val="hlink"/>
                </a:solidFill>
                <a:hlinkClick r:id="rId7"/>
              </a:rPr>
              <a:t>https://sites.ed.gov/idea/osep-fast-facts-american-indian-or-alaska-native-children-with-disabilities-20/</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US" sz="1000" u="sng">
                <a:solidFill>
                  <a:schemeClr val="hlink"/>
                </a:solidFill>
                <a:hlinkClick r:id="rId8"/>
              </a:rPr>
              <a:t>https://sites.ed.gov/idea/osep-fast-facts-black-or-african-american-children-with-disabilities-20/</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US" sz="1000" u="sng">
                <a:solidFill>
                  <a:schemeClr val="hlink"/>
                </a:solidFill>
                <a:hlinkClick r:id="rId9"/>
              </a:rPr>
              <a:t>https://sites.ed.gov/idea/osep-fast-facts-hispanic-latino-children-disabilities-20/</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US" sz="1150" u="sng">
                <a:solidFill>
                  <a:srgbClr val="1F5C99"/>
                </a:solidFill>
                <a:highlight>
                  <a:srgbClr val="FFFFFF"/>
                </a:highlight>
                <a:hlinkClick r:id="rId10">
                  <a:extLst>
                    <a:ext uri="{A12FA001-AC4F-418D-AE19-62706E023703}">
                      <ahyp:hlinkClr xmlns:ahyp="http://schemas.microsoft.com/office/drawing/2018/hyperlinkcolor" val="tx"/>
                    </a:ext>
                  </a:extLst>
                </a:hlinkClick>
              </a:rPr>
              <a:t>OSEP Fast Facts</a:t>
            </a:r>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p:nvPr/>
        </p:nvSpPr>
        <p:spPr>
          <a:xfrm>
            <a:off x="386080" y="406400"/>
            <a:ext cx="11399520" cy="60858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274" name="Google Shape;274;p29"/>
          <p:cNvGrpSpPr/>
          <p:nvPr/>
        </p:nvGrpSpPr>
        <p:grpSpPr>
          <a:xfrm>
            <a:off x="481330" y="488950"/>
            <a:ext cx="11222989" cy="5880100"/>
            <a:chOff x="481330" y="488950"/>
            <a:chExt cx="11222989" cy="5880100"/>
          </a:xfrm>
        </p:grpSpPr>
        <p:pic>
          <p:nvPicPr>
            <p:cNvPr id="275" name="Google Shape;275;p29"/>
            <p:cNvPicPr preferRelativeResize="0"/>
            <p:nvPr/>
          </p:nvPicPr>
          <p:blipFill rotWithShape="1">
            <a:blip r:embed="rId3">
              <a:alphaModFix/>
            </a:blip>
            <a:srcRect/>
            <a:stretch/>
          </p:blipFill>
          <p:spPr>
            <a:xfrm>
              <a:off x="481330" y="488950"/>
              <a:ext cx="8042910" cy="1156970"/>
            </a:xfrm>
            <a:prstGeom prst="rect">
              <a:avLst/>
            </a:prstGeom>
            <a:noFill/>
            <a:ln>
              <a:noFill/>
            </a:ln>
          </p:spPr>
        </p:pic>
        <p:pic>
          <p:nvPicPr>
            <p:cNvPr id="276" name="Google Shape;276;p29"/>
            <p:cNvPicPr preferRelativeResize="0"/>
            <p:nvPr/>
          </p:nvPicPr>
          <p:blipFill rotWithShape="1">
            <a:blip r:embed="rId4">
              <a:alphaModFix/>
            </a:blip>
            <a:srcRect/>
            <a:stretch/>
          </p:blipFill>
          <p:spPr>
            <a:xfrm>
              <a:off x="487680" y="1645920"/>
              <a:ext cx="8168640" cy="4723130"/>
            </a:xfrm>
            <a:prstGeom prst="rect">
              <a:avLst/>
            </a:prstGeom>
            <a:noFill/>
            <a:ln>
              <a:noFill/>
            </a:ln>
          </p:spPr>
        </p:pic>
        <p:pic>
          <p:nvPicPr>
            <p:cNvPr id="277" name="Google Shape;277;p29"/>
            <p:cNvPicPr preferRelativeResize="0"/>
            <p:nvPr/>
          </p:nvPicPr>
          <p:blipFill rotWithShape="1">
            <a:blip r:embed="rId5">
              <a:alphaModFix/>
            </a:blip>
            <a:srcRect r="6586"/>
            <a:stretch/>
          </p:blipFill>
          <p:spPr>
            <a:xfrm>
              <a:off x="8529780" y="488950"/>
              <a:ext cx="3174539" cy="5880100"/>
            </a:xfrm>
            <a:prstGeom prst="rect">
              <a:avLst/>
            </a:prstGeom>
            <a:noFill/>
            <a:ln>
              <a:noFill/>
            </a:ln>
          </p:spPr>
        </p:pic>
      </p:grpSp>
      <p:sp>
        <p:nvSpPr>
          <p:cNvPr id="278" name="Google Shape;278;p29"/>
          <p:cNvSpPr/>
          <p:nvPr/>
        </p:nvSpPr>
        <p:spPr>
          <a:xfrm>
            <a:off x="741680" y="5593715"/>
            <a:ext cx="1036320" cy="196215"/>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79" name="Google Shape;279;p29"/>
          <p:cNvSpPr/>
          <p:nvPr/>
        </p:nvSpPr>
        <p:spPr>
          <a:xfrm>
            <a:off x="1137920" y="3449320"/>
            <a:ext cx="6685280" cy="198120"/>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0" name="Google Shape;280;p29"/>
          <p:cNvSpPr/>
          <p:nvPr/>
        </p:nvSpPr>
        <p:spPr>
          <a:xfrm>
            <a:off x="883920" y="3667760"/>
            <a:ext cx="822960" cy="198120"/>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1" name="Google Shape;281;p29"/>
          <p:cNvSpPr/>
          <p:nvPr/>
        </p:nvSpPr>
        <p:spPr>
          <a:xfrm>
            <a:off x="1046480" y="3913505"/>
            <a:ext cx="6400800" cy="198120"/>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v</a:t>
            </a:r>
            <a:endParaRPr/>
          </a:p>
        </p:txBody>
      </p:sp>
      <p:sp>
        <p:nvSpPr>
          <p:cNvPr id="282" name="Google Shape;282;p29"/>
          <p:cNvSpPr/>
          <p:nvPr/>
        </p:nvSpPr>
        <p:spPr>
          <a:xfrm>
            <a:off x="741680" y="4128770"/>
            <a:ext cx="5801360" cy="198120"/>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3" name="Google Shape;283;p29"/>
          <p:cNvSpPr/>
          <p:nvPr/>
        </p:nvSpPr>
        <p:spPr>
          <a:xfrm>
            <a:off x="3607260" y="4387850"/>
            <a:ext cx="4002579" cy="198120"/>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4" name="Google Shape;284;p29"/>
          <p:cNvSpPr/>
          <p:nvPr/>
        </p:nvSpPr>
        <p:spPr>
          <a:xfrm>
            <a:off x="741680" y="4608195"/>
            <a:ext cx="6197600" cy="196215"/>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5" name="Google Shape;285;p29"/>
          <p:cNvSpPr/>
          <p:nvPr/>
        </p:nvSpPr>
        <p:spPr>
          <a:xfrm>
            <a:off x="797560" y="5355590"/>
            <a:ext cx="6934200" cy="196215"/>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6" name="Google Shape;286;p29"/>
          <p:cNvSpPr/>
          <p:nvPr/>
        </p:nvSpPr>
        <p:spPr>
          <a:xfrm>
            <a:off x="3089100" y="5085715"/>
            <a:ext cx="4734100" cy="227965"/>
          </a:xfrm>
          <a:prstGeom prst="rect">
            <a:avLst/>
          </a:prstGeom>
          <a:solidFill>
            <a:srgbClr val="FFFF00">
              <a:alpha val="3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87" name="Google Shape;287;p29"/>
          <p:cNvSpPr/>
          <p:nvPr/>
        </p:nvSpPr>
        <p:spPr>
          <a:xfrm>
            <a:off x="2296160" y="6459458"/>
            <a:ext cx="928624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Garamond"/>
                <a:ea typeface="Garamond"/>
                <a:cs typeface="Garamond"/>
                <a:sym typeface="Garamond"/>
              </a:rPr>
              <a:t>https://sites.ed.gov/idea/statute-chapter-33/subchapter-i/1400/c/12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900"/>
              <a:buFont typeface="Garamond"/>
              <a:buNone/>
            </a:pPr>
            <a:r>
              <a:rPr lang="en-US" sz="4900">
                <a:latin typeface="Calibri"/>
                <a:ea typeface="Calibri"/>
                <a:cs typeface="Calibri"/>
                <a:sym typeface="Calibri"/>
              </a:rPr>
              <a:t>Limitations to Descriptive Statistics</a:t>
            </a:r>
            <a:endParaRPr sz="4900" b="1">
              <a:latin typeface="Calibri"/>
              <a:ea typeface="Calibri"/>
              <a:cs typeface="Calibri"/>
              <a:sym typeface="Calibri"/>
            </a:endParaRPr>
          </a:p>
        </p:txBody>
      </p:sp>
      <p:grpSp>
        <p:nvGrpSpPr>
          <p:cNvPr id="294" name="Google Shape;294;p30"/>
          <p:cNvGrpSpPr/>
          <p:nvPr/>
        </p:nvGrpSpPr>
        <p:grpSpPr>
          <a:xfrm>
            <a:off x="947182" y="3138108"/>
            <a:ext cx="10392956" cy="2027522"/>
            <a:chOff x="20425" y="1111600"/>
            <a:chExt cx="10392956" cy="2027522"/>
          </a:xfrm>
        </p:grpSpPr>
        <p:sp>
          <p:nvSpPr>
            <p:cNvPr id="295" name="Google Shape;295;p30"/>
            <p:cNvSpPr/>
            <p:nvPr/>
          </p:nvSpPr>
          <p:spPr>
            <a:xfrm>
              <a:off x="189428" y="1863702"/>
              <a:ext cx="2114677" cy="7390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6" name="Google Shape;296;p30"/>
            <p:cNvSpPr txBox="1"/>
            <p:nvPr/>
          </p:nvSpPr>
          <p:spPr>
            <a:xfrm>
              <a:off x="189418" y="1863692"/>
              <a:ext cx="2044800" cy="7392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600">
                  <a:solidFill>
                    <a:schemeClr val="dk1"/>
                  </a:solidFill>
                  <a:latin typeface="Calibri"/>
                  <a:ea typeface="Calibri"/>
                  <a:cs typeface="Calibri"/>
                  <a:sym typeface="Calibri"/>
                </a:rPr>
                <a:t>Descriptive statistics    are insufficient to draw causal explanations.</a:t>
              </a:r>
              <a:endParaRPr sz="1300">
                <a:latin typeface="Calibri"/>
                <a:ea typeface="Calibri"/>
                <a:cs typeface="Calibri"/>
                <a:sym typeface="Calibri"/>
              </a:endParaRPr>
            </a:p>
          </p:txBody>
        </p:sp>
        <p:sp>
          <p:nvSpPr>
            <p:cNvPr id="297" name="Google Shape;297;p30"/>
            <p:cNvSpPr/>
            <p:nvPr/>
          </p:nvSpPr>
          <p:spPr>
            <a:xfrm>
              <a:off x="134148" y="1634727"/>
              <a:ext cx="162461" cy="162461"/>
            </a:xfrm>
            <a:prstGeom prst="ellipse">
              <a:avLst/>
            </a:prstGeom>
            <a:solidFill>
              <a:srgbClr val="39976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8" name="Google Shape;298;p30"/>
            <p:cNvSpPr/>
            <p:nvPr/>
          </p:nvSpPr>
          <p:spPr>
            <a:xfrm>
              <a:off x="247871" y="1407280"/>
              <a:ext cx="162461" cy="162461"/>
            </a:xfrm>
            <a:prstGeom prst="ellipse">
              <a:avLst/>
            </a:prstGeom>
            <a:solidFill>
              <a:srgbClr val="446E9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9" name="Google Shape;299;p30"/>
            <p:cNvSpPr/>
            <p:nvPr/>
          </p:nvSpPr>
          <p:spPr>
            <a:xfrm>
              <a:off x="520807" y="1452770"/>
              <a:ext cx="255297" cy="255297"/>
            </a:xfrm>
            <a:prstGeom prst="ellipse">
              <a:avLst/>
            </a:prstGeom>
            <a:solidFill>
              <a:srgbClr val="A2393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0" name="Google Shape;300;p30"/>
            <p:cNvSpPr/>
            <p:nvPr/>
          </p:nvSpPr>
          <p:spPr>
            <a:xfrm>
              <a:off x="748254" y="1202578"/>
              <a:ext cx="162461" cy="162461"/>
            </a:xfrm>
            <a:prstGeom prst="ellipse">
              <a:avLst/>
            </a:prstGeom>
            <a:solidFill>
              <a:srgbClr val="D7772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1" name="Google Shape;301;p30"/>
            <p:cNvSpPr/>
            <p:nvPr/>
          </p:nvSpPr>
          <p:spPr>
            <a:xfrm>
              <a:off x="1043934" y="1111600"/>
              <a:ext cx="162461" cy="162461"/>
            </a:xfrm>
            <a:prstGeom prst="ellipse">
              <a:avLst/>
            </a:prstGeom>
            <a:solidFill>
              <a:srgbClr val="DDB33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2" name="Google Shape;302;p30"/>
            <p:cNvSpPr/>
            <p:nvPr/>
          </p:nvSpPr>
          <p:spPr>
            <a:xfrm>
              <a:off x="1407848" y="1270812"/>
              <a:ext cx="162461" cy="162461"/>
            </a:xfrm>
            <a:prstGeom prst="ellipse">
              <a:avLst/>
            </a:prstGeom>
            <a:solidFill>
              <a:srgbClr val="39976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3" name="Google Shape;303;p30"/>
            <p:cNvSpPr/>
            <p:nvPr/>
          </p:nvSpPr>
          <p:spPr>
            <a:xfrm>
              <a:off x="1635295" y="1384536"/>
              <a:ext cx="255297" cy="255297"/>
            </a:xfrm>
            <a:prstGeom prst="ellipse">
              <a:avLst/>
            </a:prstGeom>
            <a:solidFill>
              <a:srgbClr val="446E9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4" name="Google Shape;304;p30"/>
            <p:cNvSpPr/>
            <p:nvPr/>
          </p:nvSpPr>
          <p:spPr>
            <a:xfrm>
              <a:off x="1953720" y="1634727"/>
              <a:ext cx="162461" cy="162461"/>
            </a:xfrm>
            <a:prstGeom prst="ellipse">
              <a:avLst/>
            </a:prstGeom>
            <a:solidFill>
              <a:srgbClr val="A2393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5" name="Google Shape;305;p30"/>
            <p:cNvSpPr/>
            <p:nvPr/>
          </p:nvSpPr>
          <p:spPr>
            <a:xfrm>
              <a:off x="2090188" y="1884918"/>
              <a:ext cx="162461" cy="162461"/>
            </a:xfrm>
            <a:prstGeom prst="ellipse">
              <a:avLst/>
            </a:prstGeom>
            <a:solidFill>
              <a:srgbClr val="D7772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6" name="Google Shape;306;p30"/>
            <p:cNvSpPr/>
            <p:nvPr/>
          </p:nvSpPr>
          <p:spPr>
            <a:xfrm>
              <a:off x="907466" y="1407280"/>
              <a:ext cx="417758" cy="417758"/>
            </a:xfrm>
            <a:prstGeom prst="ellipse">
              <a:avLst/>
            </a:prstGeom>
            <a:solidFill>
              <a:srgbClr val="DDB33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7" name="Google Shape;307;p30"/>
            <p:cNvSpPr/>
            <p:nvPr/>
          </p:nvSpPr>
          <p:spPr>
            <a:xfrm>
              <a:off x="20425" y="2271577"/>
              <a:ext cx="162461" cy="162461"/>
            </a:xfrm>
            <a:prstGeom prst="ellipse">
              <a:avLst/>
            </a:prstGeom>
            <a:solidFill>
              <a:srgbClr val="39976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8" name="Google Shape;308;p30"/>
            <p:cNvSpPr/>
            <p:nvPr/>
          </p:nvSpPr>
          <p:spPr>
            <a:xfrm>
              <a:off x="156893" y="2476279"/>
              <a:ext cx="255297" cy="255297"/>
            </a:xfrm>
            <a:prstGeom prst="ellipse">
              <a:avLst/>
            </a:prstGeom>
            <a:solidFill>
              <a:srgbClr val="446E9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9" name="Google Shape;309;p30"/>
            <p:cNvSpPr/>
            <p:nvPr/>
          </p:nvSpPr>
          <p:spPr>
            <a:xfrm>
              <a:off x="498062" y="2658236"/>
              <a:ext cx="371341" cy="371341"/>
            </a:xfrm>
            <a:prstGeom prst="ellipse">
              <a:avLst/>
            </a:prstGeom>
            <a:solidFill>
              <a:srgbClr val="A2393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0" name="Google Shape;310;p30"/>
            <p:cNvSpPr/>
            <p:nvPr/>
          </p:nvSpPr>
          <p:spPr>
            <a:xfrm>
              <a:off x="975700" y="2953917"/>
              <a:ext cx="162461" cy="162461"/>
            </a:xfrm>
            <a:prstGeom prst="ellipse">
              <a:avLst/>
            </a:prstGeom>
            <a:solidFill>
              <a:srgbClr val="D7772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1" name="Google Shape;311;p30"/>
            <p:cNvSpPr/>
            <p:nvPr/>
          </p:nvSpPr>
          <p:spPr>
            <a:xfrm>
              <a:off x="1066679" y="2658236"/>
              <a:ext cx="255297" cy="255297"/>
            </a:xfrm>
            <a:prstGeom prst="ellipse">
              <a:avLst/>
            </a:prstGeom>
            <a:solidFill>
              <a:srgbClr val="DDB33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2" name="Google Shape;312;p30"/>
            <p:cNvSpPr/>
            <p:nvPr/>
          </p:nvSpPr>
          <p:spPr>
            <a:xfrm>
              <a:off x="1294125" y="2976661"/>
              <a:ext cx="162461" cy="162461"/>
            </a:xfrm>
            <a:prstGeom prst="ellipse">
              <a:avLst/>
            </a:prstGeom>
            <a:solidFill>
              <a:srgbClr val="39976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3" name="Google Shape;313;p30"/>
            <p:cNvSpPr/>
            <p:nvPr/>
          </p:nvSpPr>
          <p:spPr>
            <a:xfrm>
              <a:off x="1498827" y="2612747"/>
              <a:ext cx="371341" cy="371341"/>
            </a:xfrm>
            <a:prstGeom prst="ellipse">
              <a:avLst/>
            </a:prstGeom>
            <a:solidFill>
              <a:srgbClr val="446E9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4" name="Google Shape;314;p30"/>
            <p:cNvSpPr/>
            <p:nvPr/>
          </p:nvSpPr>
          <p:spPr>
            <a:xfrm>
              <a:off x="1999209" y="2521768"/>
              <a:ext cx="255297" cy="255297"/>
            </a:xfrm>
            <a:prstGeom prst="ellipse">
              <a:avLst/>
            </a:prstGeom>
            <a:solidFill>
              <a:srgbClr val="A2393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5" name="Google Shape;315;p30"/>
            <p:cNvSpPr/>
            <p:nvPr/>
          </p:nvSpPr>
          <p:spPr>
            <a:xfrm>
              <a:off x="2254507" y="1452391"/>
              <a:ext cx="749771" cy="1431395"/>
            </a:xfrm>
            <a:prstGeom prst="chevron">
              <a:avLst>
                <a:gd name="adj" fmla="val 6231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6" name="Google Shape;316;p30"/>
            <p:cNvSpPr/>
            <p:nvPr/>
          </p:nvSpPr>
          <p:spPr>
            <a:xfrm>
              <a:off x="3004278" y="1453087"/>
              <a:ext cx="2044830" cy="14313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7" name="Google Shape;317;p30"/>
            <p:cNvSpPr txBox="1"/>
            <p:nvPr/>
          </p:nvSpPr>
          <p:spPr>
            <a:xfrm>
              <a:off x="3004278" y="1453087"/>
              <a:ext cx="2044830" cy="1431381"/>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Garamond"/>
                <a:buNone/>
              </a:pPr>
              <a:r>
                <a:rPr lang="en-US" sz="1900">
                  <a:solidFill>
                    <a:schemeClr val="dk1"/>
                  </a:solidFill>
                  <a:latin typeface="Calibri"/>
                  <a:ea typeface="Calibri"/>
                  <a:cs typeface="Calibri"/>
                  <a:sym typeface="Calibri"/>
                </a:rPr>
                <a:t>May result in mistaken conclusions.</a:t>
              </a:r>
              <a:endParaRPr>
                <a:latin typeface="Calibri"/>
                <a:ea typeface="Calibri"/>
                <a:cs typeface="Calibri"/>
                <a:sym typeface="Calibri"/>
              </a:endParaRPr>
            </a:p>
          </p:txBody>
        </p:sp>
        <p:sp>
          <p:nvSpPr>
            <p:cNvPr id="318" name="Google Shape;318;p30"/>
            <p:cNvSpPr/>
            <p:nvPr/>
          </p:nvSpPr>
          <p:spPr>
            <a:xfrm>
              <a:off x="5049109" y="1452391"/>
              <a:ext cx="749771" cy="1431395"/>
            </a:xfrm>
            <a:prstGeom prst="chevron">
              <a:avLst>
                <a:gd name="adj" fmla="val 62310"/>
              </a:avLst>
            </a:prstGeom>
            <a:solidFill>
              <a:srgbClr val="335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0"/>
            <p:cNvSpPr/>
            <p:nvPr/>
          </p:nvSpPr>
          <p:spPr>
            <a:xfrm>
              <a:off x="5798880" y="1453087"/>
              <a:ext cx="2044830" cy="14313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0"/>
            <p:cNvSpPr txBox="1"/>
            <p:nvPr/>
          </p:nvSpPr>
          <p:spPr>
            <a:xfrm>
              <a:off x="5798880" y="1453087"/>
              <a:ext cx="2044830" cy="1431381"/>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Garamond"/>
                <a:buNone/>
              </a:pPr>
              <a:r>
                <a:rPr lang="en-US" sz="1900">
                  <a:solidFill>
                    <a:schemeClr val="dk1"/>
                  </a:solidFill>
                  <a:latin typeface="Calibri"/>
                  <a:ea typeface="Calibri"/>
                  <a:cs typeface="Calibri"/>
                  <a:sym typeface="Calibri"/>
                </a:rPr>
                <a:t>Other mechanisms may be responsible for the observed patterns.</a:t>
              </a:r>
              <a:endParaRPr>
                <a:latin typeface="Calibri"/>
                <a:ea typeface="Calibri"/>
                <a:cs typeface="Calibri"/>
                <a:sym typeface="Calibri"/>
              </a:endParaRPr>
            </a:p>
          </p:txBody>
        </p:sp>
        <p:sp>
          <p:nvSpPr>
            <p:cNvPr id="321" name="Google Shape;321;p30"/>
            <p:cNvSpPr/>
            <p:nvPr/>
          </p:nvSpPr>
          <p:spPr>
            <a:xfrm>
              <a:off x="7843710" y="1452391"/>
              <a:ext cx="749771" cy="1431395"/>
            </a:xfrm>
            <a:prstGeom prst="chevron">
              <a:avLst>
                <a:gd name="adj" fmla="val 6231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2" name="Google Shape;322;p30"/>
            <p:cNvSpPr/>
            <p:nvPr/>
          </p:nvSpPr>
          <p:spPr>
            <a:xfrm>
              <a:off x="8675275" y="1334098"/>
              <a:ext cx="1738106" cy="1738106"/>
            </a:xfrm>
            <a:prstGeom prst="ellipse">
              <a:avLst/>
            </a:prstGeom>
            <a:solidFill>
              <a:srgbClr val="FF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3" name="Google Shape;323;p30"/>
            <p:cNvSpPr txBox="1"/>
            <p:nvPr/>
          </p:nvSpPr>
          <p:spPr>
            <a:xfrm>
              <a:off x="8929815" y="1588638"/>
              <a:ext cx="1229026" cy="12290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Garamond"/>
                <a:buNone/>
              </a:pPr>
              <a:r>
                <a:rPr lang="en-US" sz="1900">
                  <a:solidFill>
                    <a:schemeClr val="lt1"/>
                  </a:solidFill>
                  <a:latin typeface="Calibri"/>
                  <a:ea typeface="Calibri"/>
                  <a:cs typeface="Calibri"/>
                  <a:sym typeface="Calibri"/>
                </a:rPr>
                <a:t>Misdirected legislative, policy, and advocacy efforts.</a:t>
              </a:r>
              <a:endParaRPr>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1" descr="Department of Education Issues Report on &quot;Helping to Ensure Access to Equal  Education&quot;"/>
          <p:cNvPicPr preferRelativeResize="0"/>
          <p:nvPr/>
        </p:nvPicPr>
        <p:blipFill rotWithShape="1">
          <a:blip r:embed="rId3">
            <a:alphaModFix/>
          </a:blip>
          <a:srcRect/>
          <a:stretch/>
        </p:blipFill>
        <p:spPr>
          <a:xfrm>
            <a:off x="628227" y="1263594"/>
            <a:ext cx="1156328" cy="1156328"/>
          </a:xfrm>
          <a:prstGeom prst="rect">
            <a:avLst/>
          </a:prstGeom>
          <a:noFill/>
          <a:ln>
            <a:noFill/>
          </a:ln>
        </p:spPr>
      </p:pic>
      <p:sp>
        <p:nvSpPr>
          <p:cNvPr id="330" name="Google Shape;330;p31"/>
          <p:cNvSpPr/>
          <p:nvPr/>
        </p:nvSpPr>
        <p:spPr>
          <a:xfrm>
            <a:off x="628227" y="4438079"/>
            <a:ext cx="10949257" cy="1815237"/>
          </a:xfrm>
          <a:prstGeom prst="rect">
            <a:avLst/>
          </a:prstGeom>
          <a:solidFill>
            <a:srgbClr val="C0D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31" name="Google Shape;331;p31"/>
          <p:cNvSpPr txBox="1"/>
          <p:nvPr/>
        </p:nvSpPr>
        <p:spPr>
          <a:xfrm>
            <a:off x="865305" y="2891276"/>
            <a:ext cx="10461389" cy="381642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200"/>
              <a:buFont typeface="Arial"/>
              <a:buChar char="•"/>
            </a:pPr>
            <a:r>
              <a:rPr lang="en-US" sz="2200" i="1">
                <a:solidFill>
                  <a:schemeClr val="dk1"/>
                </a:solidFill>
                <a:latin typeface="Calibri"/>
                <a:ea typeface="Calibri"/>
                <a:cs typeface="Calibri"/>
                <a:sym typeface="Calibri"/>
              </a:rPr>
              <a:t>The National Research Council (2002), Office of Special Education Programs (OSEP) and USDE Office of Civil Rights </a:t>
            </a:r>
            <a:r>
              <a:rPr lang="en-US" sz="2200">
                <a:solidFill>
                  <a:schemeClr val="dk1"/>
                </a:solidFill>
                <a:latin typeface="Calibri"/>
                <a:ea typeface="Calibri"/>
                <a:cs typeface="Calibri"/>
                <a:sym typeface="Calibri"/>
              </a:rPr>
              <a:t>have called for greater methodological rigor when investigating the explanatory mechanisms responsible for minority over-representation in special education. (i.e. racial bias v. increased exposure to poverty)</a:t>
            </a:r>
            <a:endParaRPr/>
          </a:p>
          <a:p>
            <a:pPr marL="285750" marR="0" lvl="0" indent="-146050" algn="just"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Author states OSEP and OCR’s estimates do no adjust for possible confounds:</a:t>
            </a:r>
            <a:endParaRPr/>
          </a:p>
          <a:p>
            <a:pPr marL="742950" marR="0" lvl="1" indent="-285750" algn="just"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exposure to poverty</a:t>
            </a:r>
            <a:endParaRPr/>
          </a:p>
          <a:p>
            <a:pPr marL="742950" marR="0" lvl="1" indent="-285750" algn="just"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social, environmental, and biological risk factors that increase the likelihood for cognitive, emotional, physical, and biological impairments.</a:t>
            </a:r>
            <a:endParaRPr/>
          </a:p>
          <a:p>
            <a:pPr marL="285750" marR="0" lvl="0" indent="-146050" algn="just"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146050" algn="just"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
        <p:nvSpPr>
          <p:cNvPr id="332" name="Google Shape;332;p31"/>
          <p:cNvSpPr txBox="1">
            <a:spLocks noGrp="1"/>
          </p:cNvSpPr>
          <p:nvPr>
            <p:ph type="title"/>
          </p:nvPr>
        </p:nvSpPr>
        <p:spPr>
          <a:xfrm>
            <a:off x="2462980" y="982132"/>
            <a:ext cx="8433617"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900"/>
              <a:buFont typeface="Garamond"/>
              <a:buNone/>
            </a:pPr>
            <a:r>
              <a:rPr lang="en-US" sz="4900"/>
              <a:t>Exploring Potential Racial Bias</a:t>
            </a:r>
            <a:endParaRPr/>
          </a:p>
        </p:txBody>
      </p:sp>
      <p:pic>
        <p:nvPicPr>
          <p:cNvPr id="333" name="Google Shape;333;p31" descr="Photo"/>
          <p:cNvPicPr preferRelativeResize="0"/>
          <p:nvPr/>
        </p:nvPicPr>
        <p:blipFill rotWithShape="1">
          <a:blip r:embed="rId4">
            <a:alphaModFix/>
          </a:blip>
          <a:srcRect/>
          <a:stretch/>
        </p:blipFill>
        <p:spPr>
          <a:xfrm>
            <a:off x="1633421" y="657266"/>
            <a:ext cx="1019326" cy="1019326"/>
          </a:xfrm>
          <a:prstGeom prst="rect">
            <a:avLst/>
          </a:prstGeom>
          <a:noFill/>
          <a:ln>
            <a:noFill/>
          </a:ln>
        </p:spPr>
      </p:pic>
      <p:pic>
        <p:nvPicPr>
          <p:cNvPr id="334" name="Google Shape;334;p31" descr="ED Civil Rights (@EDcivilrights) | Twitter"/>
          <p:cNvPicPr preferRelativeResize="0"/>
          <p:nvPr/>
        </p:nvPicPr>
        <p:blipFill rotWithShape="1">
          <a:blip r:embed="rId5">
            <a:alphaModFix/>
          </a:blip>
          <a:srcRect/>
          <a:stretch/>
        </p:blipFill>
        <p:spPr>
          <a:xfrm>
            <a:off x="1647553" y="1852844"/>
            <a:ext cx="1019326" cy="1019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p:nvPr/>
        </p:nvSpPr>
        <p:spPr>
          <a:xfrm>
            <a:off x="2192695" y="1380931"/>
            <a:ext cx="7800392" cy="4133461"/>
          </a:xfrm>
          <a:prstGeom prst="rect">
            <a:avLst/>
          </a:prstGeom>
          <a:solidFill>
            <a:srgbClr val="C0D669"/>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40" name="Google Shape;340;p32"/>
          <p:cNvSpPr txBox="1">
            <a:spLocks noGrp="1"/>
          </p:cNvSpPr>
          <p:nvPr>
            <p:ph type="ctrTitle"/>
          </p:nvPr>
        </p:nvSpPr>
        <p:spPr>
          <a:xfrm>
            <a:off x="2102964" y="2605532"/>
            <a:ext cx="8208417" cy="1748729"/>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Garamond"/>
              <a:buNone/>
            </a:pPr>
            <a:r>
              <a:rPr lang="en-US">
                <a:solidFill>
                  <a:schemeClr val="dk1"/>
                </a:solidFill>
              </a:rPr>
              <a:t>Underlying Causes and Contributing Factors </a:t>
            </a:r>
            <a:br>
              <a:rPr lang="en-US">
                <a:solidFill>
                  <a:schemeClr val="dk1"/>
                </a:solidFill>
              </a:rPr>
            </a:br>
            <a:r>
              <a:rPr lang="en-US">
                <a:solidFill>
                  <a:schemeClr val="dk1"/>
                </a:solidFill>
              </a:rPr>
              <a:t>(Politics of Special Education)</a:t>
            </a:r>
            <a:endParaRPr>
              <a:solidFill>
                <a:schemeClr val="dk1"/>
              </a:solidFill>
              <a:latin typeface="Calibri"/>
              <a:ea typeface="Calibri"/>
              <a:cs typeface="Calibri"/>
              <a:sym typeface="Calibri"/>
            </a:endParaRPr>
          </a:p>
        </p:txBody>
      </p:sp>
      <p:pic>
        <p:nvPicPr>
          <p:cNvPr id="341" name="Google Shape;341;p32"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5" cy="4616726"/>
          </a:xfrm>
          <a:prstGeom prst="rect">
            <a:avLst/>
          </a:prstGeom>
          <a:noFill/>
          <a:ln>
            <a:noFill/>
          </a:ln>
        </p:spPr>
      </p:pic>
      <p:sp>
        <p:nvSpPr>
          <p:cNvPr id="342" name="Google Shape;342;p32"/>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343" name="Google Shape;343;p32"/>
          <p:cNvPicPr preferRelativeResize="0"/>
          <p:nvPr/>
        </p:nvPicPr>
        <p:blipFill rotWithShape="1">
          <a:blip r:embed="rId4">
            <a:alphaModFix/>
          </a:blip>
          <a:srcRect/>
          <a:stretch/>
        </p:blipFill>
        <p:spPr>
          <a:xfrm>
            <a:off x="642955" y="552882"/>
            <a:ext cx="2166372" cy="5064760"/>
          </a:xfrm>
          <a:prstGeom prst="rect">
            <a:avLst/>
          </a:prstGeom>
          <a:noFill/>
          <a:ln>
            <a:noFill/>
          </a:ln>
        </p:spPr>
      </p:pic>
      <p:sp>
        <p:nvSpPr>
          <p:cNvPr id="344" name="Google Shape;344;p32"/>
          <p:cNvSpPr txBox="1"/>
          <p:nvPr/>
        </p:nvSpPr>
        <p:spPr>
          <a:xfrm>
            <a:off x="-61" y="97072"/>
            <a:ext cx="2364216"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83333"/>
              <a:buFont typeface="Garamond"/>
              <a:buNone/>
            </a:pPr>
            <a:r>
              <a:rPr lang="en-US">
                <a:latin typeface="Calibri"/>
                <a:ea typeface="Calibri"/>
                <a:cs typeface="Calibri"/>
                <a:sym typeface="Calibri"/>
              </a:rPr>
              <a:t>How Disproportionality Became a </a:t>
            </a:r>
            <a:br>
              <a:rPr lang="en-US">
                <a:latin typeface="Calibri"/>
                <a:ea typeface="Calibri"/>
                <a:cs typeface="Calibri"/>
                <a:sym typeface="Calibri"/>
              </a:rPr>
            </a:br>
            <a:r>
              <a:rPr lang="en-US">
                <a:latin typeface="Calibri"/>
                <a:ea typeface="Calibri"/>
                <a:cs typeface="Calibri"/>
                <a:sym typeface="Calibri"/>
              </a:rPr>
              <a:t>Contentious Issue</a:t>
            </a:r>
            <a:endParaRPr sz="2400" b="1">
              <a:latin typeface="Calibri"/>
              <a:ea typeface="Calibri"/>
              <a:cs typeface="Calibri"/>
              <a:sym typeface="Calibri"/>
            </a:endParaRPr>
          </a:p>
        </p:txBody>
      </p:sp>
      <p:sp>
        <p:nvSpPr>
          <p:cNvPr id="350" name="Google Shape;350;p33"/>
          <p:cNvSpPr txBox="1">
            <a:spLocks noGrp="1"/>
          </p:cNvSpPr>
          <p:nvPr>
            <p:ph type="body" idx="1"/>
          </p:nvPr>
        </p:nvSpPr>
        <p:spPr>
          <a:xfrm>
            <a:off x="1295401" y="2556932"/>
            <a:ext cx="9841172" cy="3318936"/>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2760"/>
              <a:buFont typeface="Calibri"/>
              <a:buChar char="•"/>
            </a:pPr>
            <a:r>
              <a:rPr lang="en-US">
                <a:latin typeface="Calibri"/>
                <a:ea typeface="Calibri"/>
                <a:cs typeface="Calibri"/>
                <a:sym typeface="Calibri"/>
              </a:rPr>
              <a:t>Special Education began as a civil rights struggle for children with disabilities.</a:t>
            </a:r>
            <a:endParaRPr>
              <a:latin typeface="Calibri"/>
              <a:ea typeface="Calibri"/>
              <a:cs typeface="Calibri"/>
              <a:sym typeface="Calibri"/>
            </a:endParaRPr>
          </a:p>
          <a:p>
            <a:pPr marL="285750" lvl="0" indent="-285750" algn="l" rtl="0">
              <a:spcBef>
                <a:spcPts val="1080"/>
              </a:spcBef>
              <a:spcAft>
                <a:spcPts val="0"/>
              </a:spcAft>
              <a:buSzPts val="2760"/>
              <a:buFont typeface="Calibri"/>
              <a:buChar char="•"/>
            </a:pPr>
            <a:r>
              <a:rPr lang="en-US">
                <a:latin typeface="Calibri"/>
                <a:ea typeface="Calibri"/>
                <a:cs typeface="Calibri"/>
                <a:sym typeface="Calibri"/>
              </a:rPr>
              <a:t>Public Law 94-142 (1975) established the right to an equitable an appropriate education for children with disabilities.</a:t>
            </a:r>
            <a:endParaRPr>
              <a:latin typeface="Calibri"/>
              <a:ea typeface="Calibri"/>
              <a:cs typeface="Calibri"/>
              <a:sym typeface="Calibri"/>
            </a:endParaRPr>
          </a:p>
          <a:p>
            <a:pPr marL="285750" lvl="0" indent="-285750" algn="l" rtl="0">
              <a:spcBef>
                <a:spcPts val="1080"/>
              </a:spcBef>
              <a:spcAft>
                <a:spcPts val="0"/>
              </a:spcAft>
              <a:buSzPts val="2760"/>
              <a:buFont typeface="Calibri"/>
              <a:buChar char="•"/>
            </a:pPr>
            <a:r>
              <a:rPr lang="en-US">
                <a:latin typeface="Calibri"/>
                <a:ea typeface="Calibri"/>
                <a:cs typeface="Calibri"/>
                <a:sym typeface="Calibri"/>
              </a:rPr>
              <a:t>(Civil) rights continue to be extended in the U.S. and other countries.</a:t>
            </a:r>
            <a:endParaRPr>
              <a:latin typeface="Calibri"/>
              <a:ea typeface="Calibri"/>
              <a:cs typeface="Calibri"/>
              <a:sym typeface="Calibri"/>
            </a:endParaRPr>
          </a:p>
          <a:p>
            <a:pPr marL="285750" lvl="0" indent="-285750" algn="l" rtl="0">
              <a:spcBef>
                <a:spcPts val="1080"/>
              </a:spcBef>
              <a:spcAft>
                <a:spcPts val="0"/>
              </a:spcAft>
              <a:buSzPts val="2760"/>
              <a:buFont typeface="Calibri"/>
              <a:buChar char="•"/>
            </a:pPr>
            <a:r>
              <a:rPr lang="en-US">
                <a:latin typeface="Calibri"/>
                <a:ea typeface="Calibri"/>
                <a:cs typeface="Calibri"/>
                <a:sym typeface="Calibri"/>
              </a:rPr>
              <a:t>Debate whether special education identification is discriminatory.</a:t>
            </a:r>
            <a:endParaRPr>
              <a:latin typeface="Calibri"/>
              <a:ea typeface="Calibri"/>
              <a:cs typeface="Calibri"/>
              <a:sym typeface="Calibri"/>
            </a:endParaRPr>
          </a:p>
          <a:p>
            <a:pPr marL="285750" lvl="0" indent="-285750" algn="l" rtl="0">
              <a:spcBef>
                <a:spcPts val="1080"/>
              </a:spcBef>
              <a:spcAft>
                <a:spcPts val="0"/>
              </a:spcAft>
              <a:buSzPts val="2760"/>
              <a:buFont typeface="Calibri"/>
              <a:buChar char="•"/>
            </a:pPr>
            <a:r>
              <a:rPr lang="en-US">
                <a:latin typeface="Calibri"/>
                <a:ea typeface="Calibri"/>
                <a:cs typeface="Calibri"/>
                <a:sym typeface="Calibri"/>
              </a:rPr>
              <a:t>Debate regarding why minority children are overrepresented and at a greater rate.</a:t>
            </a:r>
            <a:endParaRPr>
              <a:latin typeface="Calibri"/>
              <a:ea typeface="Calibri"/>
              <a:cs typeface="Calibri"/>
              <a:sym typeface="Calibri"/>
            </a:endParaRPr>
          </a:p>
        </p:txBody>
      </p:sp>
      <p:pic>
        <p:nvPicPr>
          <p:cNvPr id="351" name="Google Shape;351;p33" descr="SOCIAL EMPOWERMENT | Human rights day, Human rights law, Human rights"/>
          <p:cNvPicPr preferRelativeResize="0"/>
          <p:nvPr/>
        </p:nvPicPr>
        <p:blipFill rotWithShape="1">
          <a:blip r:embed="rId3">
            <a:alphaModFix/>
          </a:blip>
          <a:srcRect t="23690"/>
          <a:stretch/>
        </p:blipFill>
        <p:spPr>
          <a:xfrm>
            <a:off x="4814825" y="5619500"/>
            <a:ext cx="2802325" cy="1238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83333"/>
              <a:buFont typeface="Garamond"/>
              <a:buNone/>
            </a:pPr>
            <a:r>
              <a:rPr lang="en-US">
                <a:latin typeface="Calibri"/>
                <a:ea typeface="Calibri"/>
                <a:cs typeface="Calibri"/>
                <a:sym typeface="Calibri"/>
              </a:rPr>
              <a:t>Four Reasons Why Overrepresentation in Special Education is Problematic</a:t>
            </a:r>
            <a:endParaRPr sz="2400" b="1">
              <a:latin typeface="Calibri"/>
              <a:ea typeface="Calibri"/>
              <a:cs typeface="Calibri"/>
              <a:sym typeface="Calibri"/>
            </a:endParaRPr>
          </a:p>
        </p:txBody>
      </p:sp>
      <p:sp>
        <p:nvSpPr>
          <p:cNvPr id="358" name="Google Shape;358;p34"/>
          <p:cNvSpPr txBox="1">
            <a:spLocks noGrp="1"/>
          </p:cNvSpPr>
          <p:nvPr>
            <p:ph type="body" idx="1"/>
          </p:nvPr>
        </p:nvSpPr>
        <p:spPr>
          <a:xfrm>
            <a:off x="1295400" y="2556932"/>
            <a:ext cx="9918031" cy="3318936"/>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760"/>
              <a:buFont typeface="Calibri"/>
              <a:buAutoNum type="arabicPeriod"/>
            </a:pPr>
            <a:r>
              <a:rPr lang="en-US">
                <a:latin typeface="Calibri"/>
                <a:ea typeface="Calibri"/>
                <a:cs typeface="Calibri"/>
                <a:sym typeface="Calibri"/>
              </a:rPr>
              <a:t>Over-representation is believed to constitute additional evidence of racial bias and discrimination in the U.S.</a:t>
            </a:r>
            <a:endParaRPr>
              <a:latin typeface="Calibri"/>
              <a:ea typeface="Calibri"/>
              <a:cs typeface="Calibri"/>
              <a:sym typeface="Calibri"/>
            </a:endParaRPr>
          </a:p>
          <a:p>
            <a:pPr marL="457200" lvl="0" indent="-457200" algn="l" rtl="0">
              <a:spcBef>
                <a:spcPts val="1080"/>
              </a:spcBef>
              <a:spcAft>
                <a:spcPts val="0"/>
              </a:spcAft>
              <a:buSzPts val="2760"/>
              <a:buFont typeface="Calibri"/>
              <a:buAutoNum type="arabicPeriod"/>
            </a:pPr>
            <a:r>
              <a:rPr lang="en-US">
                <a:latin typeface="Calibri"/>
                <a:ea typeface="Calibri"/>
                <a:cs typeface="Calibri"/>
                <a:sym typeface="Calibri"/>
              </a:rPr>
              <a:t>Special Education labels such as ID and ED might carry a stigma of inferiority or antisocial behavior and perpetuate stereotypical beliefs.</a:t>
            </a:r>
            <a:endParaRPr>
              <a:latin typeface="Calibri"/>
              <a:ea typeface="Calibri"/>
              <a:cs typeface="Calibri"/>
              <a:sym typeface="Calibri"/>
            </a:endParaRPr>
          </a:p>
          <a:p>
            <a:pPr marL="457200" lvl="0" indent="-457200" algn="l" rtl="0">
              <a:spcBef>
                <a:spcPts val="1080"/>
              </a:spcBef>
              <a:spcAft>
                <a:spcPts val="0"/>
              </a:spcAft>
              <a:buSzPts val="2760"/>
              <a:buFont typeface="Calibri"/>
              <a:buAutoNum type="arabicPeriod"/>
            </a:pPr>
            <a:r>
              <a:rPr lang="en-US">
                <a:latin typeface="Calibri"/>
                <a:ea typeface="Calibri"/>
                <a:cs typeface="Calibri"/>
                <a:sym typeface="Calibri"/>
              </a:rPr>
              <a:t>The value of special education in terms of its effectiveness in increasing children’s learning and behavior continues to be debated. </a:t>
            </a:r>
            <a:endParaRPr>
              <a:latin typeface="Calibri"/>
              <a:ea typeface="Calibri"/>
              <a:cs typeface="Calibri"/>
              <a:sym typeface="Calibri"/>
            </a:endParaRPr>
          </a:p>
          <a:p>
            <a:pPr marL="457200" lvl="0" indent="-457200" algn="l" rtl="0">
              <a:spcBef>
                <a:spcPts val="1080"/>
              </a:spcBef>
              <a:spcAft>
                <a:spcPts val="0"/>
              </a:spcAft>
              <a:buSzPts val="2760"/>
              <a:buFont typeface="Calibri"/>
              <a:buAutoNum type="arabicPeriod"/>
            </a:pPr>
            <a:r>
              <a:rPr lang="en-US">
                <a:latin typeface="Calibri"/>
                <a:ea typeface="Calibri"/>
                <a:cs typeface="Calibri"/>
                <a:sym typeface="Calibri"/>
              </a:rPr>
              <a:t>The rise of identity politics.</a:t>
            </a:r>
            <a:endParaRPr>
              <a:latin typeface="Calibri"/>
              <a:ea typeface="Calibri"/>
              <a:cs typeface="Calibri"/>
              <a:sym typeface="Calibri"/>
            </a:endParaRPr>
          </a:p>
        </p:txBody>
      </p:sp>
      <p:pic>
        <p:nvPicPr>
          <p:cNvPr id="359" name="Google Shape;359;p34" descr="Deconstructing Identity Politics – Analysis – Eurasia Review"/>
          <p:cNvPicPr preferRelativeResize="0"/>
          <p:nvPr/>
        </p:nvPicPr>
        <p:blipFill rotWithShape="1">
          <a:blip r:embed="rId3">
            <a:alphaModFix/>
          </a:blip>
          <a:srcRect/>
          <a:stretch/>
        </p:blipFill>
        <p:spPr>
          <a:xfrm>
            <a:off x="8698830" y="4690352"/>
            <a:ext cx="3896895" cy="2167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5"/>
          <p:cNvSpPr/>
          <p:nvPr/>
        </p:nvSpPr>
        <p:spPr>
          <a:xfrm>
            <a:off x="2210937" y="1378424"/>
            <a:ext cx="7779224" cy="4121624"/>
          </a:xfrm>
          <a:prstGeom prst="rect">
            <a:avLst/>
          </a:prstGeom>
          <a:solidFill>
            <a:srgbClr val="446E9C"/>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EFF"/>
              </a:solidFill>
              <a:latin typeface="Garamond"/>
              <a:ea typeface="Garamond"/>
              <a:cs typeface="Garamond"/>
              <a:sym typeface="Garamond"/>
            </a:endParaRPr>
          </a:p>
        </p:txBody>
      </p:sp>
      <p:sp>
        <p:nvSpPr>
          <p:cNvPr id="366" name="Google Shape;366;p35"/>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367" name="Google Shape;367;p35">
            <a:hlinkClick r:id="rId3"/>
          </p:cNvPr>
          <p:cNvSpPr txBox="1"/>
          <p:nvPr/>
        </p:nvSpPr>
        <p:spPr>
          <a:xfrm>
            <a:off x="-2421" y="143187"/>
            <a:ext cx="2677381" cy="461665"/>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Calibri"/>
                <a:ea typeface="Calibri"/>
                <a:cs typeface="Calibri"/>
                <a:sym typeface="Calibri"/>
              </a:rPr>
              <a:t>Discussion Question</a:t>
            </a:r>
            <a:endParaRPr/>
          </a:p>
        </p:txBody>
      </p:sp>
      <p:pic>
        <p:nvPicPr>
          <p:cNvPr id="368" name="Google Shape;368;p35"/>
          <p:cNvPicPr preferRelativeResize="0"/>
          <p:nvPr/>
        </p:nvPicPr>
        <p:blipFill rotWithShape="1">
          <a:blip r:embed="rId4">
            <a:alphaModFix/>
          </a:blip>
          <a:srcRect/>
          <a:stretch/>
        </p:blipFill>
        <p:spPr>
          <a:xfrm>
            <a:off x="9113945" y="2895600"/>
            <a:ext cx="1957983" cy="3962400"/>
          </a:xfrm>
          <a:prstGeom prst="rect">
            <a:avLst/>
          </a:prstGeom>
          <a:noFill/>
          <a:ln>
            <a:noFill/>
          </a:ln>
        </p:spPr>
      </p:pic>
      <p:sp>
        <p:nvSpPr>
          <p:cNvPr id="369" name="Google Shape;369;p35"/>
          <p:cNvSpPr/>
          <p:nvPr/>
        </p:nvSpPr>
        <p:spPr>
          <a:xfrm rot="5400000">
            <a:off x="5721652" y="1446620"/>
            <a:ext cx="452112" cy="325836"/>
          </a:xfrm>
          <a:prstGeom prst="homePlate">
            <a:avLst>
              <a:gd name="adj" fmla="val 50000"/>
            </a:avLst>
          </a:prstGeom>
          <a:solidFill>
            <a:srgbClr val="FFFF0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370" name="Google Shape;370;p35" descr="Shampoo clipart stylish mom, Shampoo stylish mom Transparent FREE for  download on WebStockReview 2021"/>
          <p:cNvPicPr preferRelativeResize="0"/>
          <p:nvPr/>
        </p:nvPicPr>
        <p:blipFill rotWithShape="1">
          <a:blip r:embed="rId5">
            <a:alphaModFix/>
          </a:blip>
          <a:srcRect/>
          <a:stretch/>
        </p:blipFill>
        <p:spPr>
          <a:xfrm>
            <a:off x="10542520" y="3579121"/>
            <a:ext cx="1857001" cy="3256773"/>
          </a:xfrm>
          <a:prstGeom prst="rect">
            <a:avLst/>
          </a:prstGeom>
          <a:noFill/>
          <a:ln>
            <a:noFill/>
          </a:ln>
        </p:spPr>
      </p:pic>
      <p:sp>
        <p:nvSpPr>
          <p:cNvPr id="371" name="Google Shape;371;p35"/>
          <p:cNvSpPr txBox="1"/>
          <p:nvPr/>
        </p:nvSpPr>
        <p:spPr>
          <a:xfrm>
            <a:off x="2376553" y="1664411"/>
            <a:ext cx="7383300" cy="377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“Perhaps the key issue in thinking accurately about disproportionality is whether teachers and schools make referrals and find students eligible for special education not based on what they can measure and observe, but rather on unconscious race/ethnic bias.”</a:t>
            </a:r>
            <a:endParaRPr sz="1900">
              <a:solidFill>
                <a:schemeClr val="lt1"/>
              </a:solidFill>
              <a:latin typeface="Calibri"/>
              <a:ea typeface="Calibri"/>
              <a:cs typeface="Calibri"/>
              <a:sym typeface="Calibri"/>
            </a:endParaRPr>
          </a:p>
          <a:p>
            <a:pPr marL="0" marR="0" lvl="0" indent="0" algn="ctr" rtl="0">
              <a:spcBef>
                <a:spcPts val="0"/>
              </a:spcBef>
              <a:spcAft>
                <a:spcPts val="0"/>
              </a:spcAft>
              <a:buNone/>
            </a:pPr>
            <a:r>
              <a:rPr lang="en-US" sz="1500">
                <a:solidFill>
                  <a:schemeClr val="lt1"/>
                </a:solidFill>
                <a:latin typeface="Calibri"/>
                <a:ea typeface="Calibri"/>
                <a:cs typeface="Calibri"/>
                <a:sym typeface="Calibri"/>
              </a:rPr>
              <a:t>Losen, Hodson, Ee &amp; Martinez, 2014; Losen, et al., 2015</a:t>
            </a:r>
            <a:endParaRPr sz="1500">
              <a:solidFill>
                <a:schemeClr val="lt1"/>
              </a:solidFill>
              <a:latin typeface="Calibri"/>
              <a:ea typeface="Calibri"/>
              <a:cs typeface="Calibri"/>
              <a:sym typeface="Calibri"/>
            </a:endParaRPr>
          </a:p>
        </p:txBody>
      </p:sp>
      <p:sp>
        <p:nvSpPr>
          <p:cNvPr id="372" name="Google Shape;372;p35"/>
          <p:cNvSpPr txBox="1"/>
          <p:nvPr/>
        </p:nvSpPr>
        <p:spPr>
          <a:xfrm>
            <a:off x="2134001" y="6182425"/>
            <a:ext cx="6837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Discuss this supposition as a group…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6"/>
          <p:cNvSpPr/>
          <p:nvPr/>
        </p:nvSpPr>
        <p:spPr>
          <a:xfrm>
            <a:off x="2192695" y="1380931"/>
            <a:ext cx="7800392" cy="4133461"/>
          </a:xfrm>
          <a:prstGeom prst="rect">
            <a:avLst/>
          </a:prstGeom>
          <a:solidFill>
            <a:srgbClr val="C0D669"/>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78" name="Google Shape;378;p36"/>
          <p:cNvSpPr txBox="1">
            <a:spLocks noGrp="1"/>
          </p:cNvSpPr>
          <p:nvPr>
            <p:ph type="ctrTitle"/>
          </p:nvPr>
        </p:nvSpPr>
        <p:spPr>
          <a:xfrm>
            <a:off x="2192695" y="1917707"/>
            <a:ext cx="8208417" cy="174872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5400"/>
              <a:buFont typeface="Garamond"/>
              <a:buNone/>
            </a:pPr>
            <a:r>
              <a:rPr lang="en-US">
                <a:solidFill>
                  <a:schemeClr val="dk1"/>
                </a:solidFill>
              </a:rPr>
              <a:t>Legal and Policy Issues</a:t>
            </a:r>
            <a:endParaRPr>
              <a:solidFill>
                <a:schemeClr val="dk1"/>
              </a:solidFill>
              <a:latin typeface="Calibri"/>
              <a:ea typeface="Calibri"/>
              <a:cs typeface="Calibri"/>
              <a:sym typeface="Calibri"/>
            </a:endParaRPr>
          </a:p>
        </p:txBody>
      </p:sp>
      <p:pic>
        <p:nvPicPr>
          <p:cNvPr id="379" name="Google Shape;379;p36"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5" cy="4616726"/>
          </a:xfrm>
          <a:prstGeom prst="rect">
            <a:avLst/>
          </a:prstGeom>
          <a:noFill/>
          <a:ln>
            <a:noFill/>
          </a:ln>
        </p:spPr>
      </p:pic>
      <p:sp>
        <p:nvSpPr>
          <p:cNvPr id="380" name="Google Shape;380;p36"/>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381" name="Google Shape;381;p36"/>
          <p:cNvPicPr preferRelativeResize="0"/>
          <p:nvPr/>
        </p:nvPicPr>
        <p:blipFill rotWithShape="1">
          <a:blip r:embed="rId4">
            <a:alphaModFix/>
          </a:blip>
          <a:srcRect/>
          <a:stretch/>
        </p:blipFill>
        <p:spPr>
          <a:xfrm>
            <a:off x="642955" y="552882"/>
            <a:ext cx="2166372" cy="5064760"/>
          </a:xfrm>
          <a:prstGeom prst="rect">
            <a:avLst/>
          </a:prstGeom>
          <a:noFill/>
          <a:ln>
            <a:noFill/>
          </a:ln>
        </p:spPr>
      </p:pic>
      <p:sp>
        <p:nvSpPr>
          <p:cNvPr id="382" name="Google Shape;382;p36"/>
          <p:cNvSpPr txBox="1"/>
          <p:nvPr/>
        </p:nvSpPr>
        <p:spPr>
          <a:xfrm>
            <a:off x="-61" y="97072"/>
            <a:ext cx="2364216"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p:nvPr/>
        </p:nvSpPr>
        <p:spPr>
          <a:xfrm>
            <a:off x="2279177" y="1501255"/>
            <a:ext cx="7629098" cy="3889612"/>
          </a:xfrm>
          <a:prstGeom prst="rect">
            <a:avLst/>
          </a:prstGeom>
          <a:solidFill>
            <a:srgbClr val="EBE9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6" name="Google Shape;156;p19"/>
          <p:cNvSpPr txBox="1">
            <a:spLocks noGrp="1"/>
          </p:cNvSpPr>
          <p:nvPr>
            <p:ph type="ctrTitle"/>
          </p:nvPr>
        </p:nvSpPr>
        <p:spPr>
          <a:xfrm>
            <a:off x="2102964" y="2605532"/>
            <a:ext cx="8208417" cy="1748729"/>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0000"/>
              </a:buClr>
              <a:buSzPct val="100000"/>
              <a:buFont typeface="Calibri"/>
              <a:buNone/>
            </a:pPr>
            <a:r>
              <a:rPr lang="en-US">
                <a:solidFill>
                  <a:srgbClr val="000000"/>
                </a:solidFill>
                <a:latin typeface="Calibri"/>
                <a:ea typeface="Calibri"/>
                <a:cs typeface="Calibri"/>
                <a:sym typeface="Calibri"/>
              </a:rPr>
              <a:t>Minority </a:t>
            </a:r>
            <a:r>
              <a:rPr lang="en-US" i="1">
                <a:solidFill>
                  <a:srgbClr val="000000"/>
                </a:solidFill>
                <a:latin typeface="Calibri"/>
                <a:ea typeface="Calibri"/>
                <a:cs typeface="Calibri"/>
                <a:sym typeface="Calibri"/>
              </a:rPr>
              <a:t>Disproportionate</a:t>
            </a:r>
            <a:br>
              <a:rPr lang="en-US" i="1">
                <a:latin typeface="Calibri"/>
                <a:ea typeface="Calibri"/>
                <a:cs typeface="Calibri"/>
                <a:sym typeface="Calibri"/>
              </a:rPr>
            </a:br>
            <a:r>
              <a:rPr lang="en-US">
                <a:solidFill>
                  <a:srgbClr val="000000"/>
                </a:solidFill>
                <a:latin typeface="Calibri"/>
                <a:ea typeface="Calibri"/>
                <a:cs typeface="Calibri"/>
                <a:sym typeface="Calibri"/>
              </a:rPr>
              <a:t>Representation in </a:t>
            </a:r>
            <a:br>
              <a:rPr lang="en-US">
                <a:solidFill>
                  <a:srgbClr val="000000"/>
                </a:solidFill>
                <a:latin typeface="Calibri"/>
                <a:ea typeface="Calibri"/>
                <a:cs typeface="Calibri"/>
                <a:sym typeface="Calibri"/>
              </a:rPr>
            </a:br>
            <a:r>
              <a:rPr lang="en-US">
                <a:solidFill>
                  <a:srgbClr val="000000"/>
                </a:solidFill>
                <a:latin typeface="Calibri"/>
                <a:ea typeface="Calibri"/>
                <a:cs typeface="Calibri"/>
                <a:sym typeface="Calibri"/>
              </a:rPr>
              <a:t>Special Education</a:t>
            </a:r>
            <a:endParaRPr>
              <a:solidFill>
                <a:srgbClr val="000000"/>
              </a:solidFill>
              <a:latin typeface="Calibri"/>
              <a:ea typeface="Calibri"/>
              <a:cs typeface="Calibri"/>
              <a:sym typeface="Calibri"/>
            </a:endParaRPr>
          </a:p>
        </p:txBody>
      </p:sp>
      <p:sp>
        <p:nvSpPr>
          <p:cNvPr id="157" name="Google Shape;157;p19"/>
          <p:cNvSpPr txBox="1">
            <a:spLocks noGrp="1"/>
          </p:cNvSpPr>
          <p:nvPr>
            <p:ph type="subTitle" idx="1"/>
          </p:nvPr>
        </p:nvSpPr>
        <p:spPr>
          <a:xfrm>
            <a:off x="1637954" y="4593651"/>
            <a:ext cx="8673427" cy="1322587"/>
          </a:xfrm>
          <a:prstGeom prst="rect">
            <a:avLst/>
          </a:prstGeom>
          <a:noFill/>
          <a:ln>
            <a:noFill/>
          </a:ln>
        </p:spPr>
        <p:txBody>
          <a:bodyPr spcFirstLastPara="1" wrap="square" lIns="91425" tIns="0" rIns="91425" bIns="45700" anchor="t" anchorCtr="0">
            <a:normAutofit/>
          </a:bodyPr>
          <a:lstStyle/>
          <a:p>
            <a:pPr marL="0" lvl="0" indent="0" algn="ctr" rtl="0">
              <a:spcBef>
                <a:spcPts val="0"/>
              </a:spcBef>
              <a:spcAft>
                <a:spcPts val="0"/>
              </a:spcAft>
              <a:buSzPts val="2415"/>
              <a:buNone/>
            </a:pPr>
            <a:r>
              <a:rPr lang="en-US" i="1">
                <a:latin typeface="Calibri"/>
                <a:ea typeface="Calibri"/>
                <a:cs typeface="Calibri"/>
                <a:sym typeface="Calibri"/>
              </a:rPr>
              <a:t>Politics and Evidence, Issues, and Implications</a:t>
            </a:r>
            <a:endParaRPr i="1">
              <a:latin typeface="Calibri"/>
              <a:ea typeface="Calibri"/>
              <a:cs typeface="Calibri"/>
              <a:sym typeface="Calibri"/>
            </a:endParaRPr>
          </a:p>
        </p:txBody>
      </p:sp>
      <p:pic>
        <p:nvPicPr>
          <p:cNvPr id="158" name="Google Shape;158;p19"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5" cy="4616726"/>
          </a:xfrm>
          <a:prstGeom prst="rect">
            <a:avLst/>
          </a:prstGeom>
          <a:noFill/>
          <a:ln>
            <a:noFill/>
          </a:ln>
        </p:spPr>
      </p:pic>
      <p:sp>
        <p:nvSpPr>
          <p:cNvPr id="159" name="Google Shape;159;p19"/>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160" name="Google Shape;160;p19"/>
          <p:cNvPicPr preferRelativeResize="0"/>
          <p:nvPr/>
        </p:nvPicPr>
        <p:blipFill rotWithShape="1">
          <a:blip r:embed="rId4">
            <a:alphaModFix/>
          </a:blip>
          <a:srcRect/>
          <a:stretch/>
        </p:blipFill>
        <p:spPr>
          <a:xfrm>
            <a:off x="642955" y="552882"/>
            <a:ext cx="2166372" cy="5064760"/>
          </a:xfrm>
          <a:prstGeom prst="rect">
            <a:avLst/>
          </a:prstGeom>
          <a:noFill/>
          <a:ln>
            <a:noFill/>
          </a:ln>
        </p:spPr>
      </p:pic>
      <p:sp>
        <p:nvSpPr>
          <p:cNvPr id="161" name="Google Shape;161;p19"/>
          <p:cNvSpPr txBox="1"/>
          <p:nvPr/>
        </p:nvSpPr>
        <p:spPr>
          <a:xfrm>
            <a:off x="-61" y="97072"/>
            <a:ext cx="2558326"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7"/>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2800"/>
              <a:buFont typeface="Garamond"/>
              <a:buNone/>
            </a:pPr>
            <a:r>
              <a:rPr lang="en-US">
                <a:latin typeface="Calibri"/>
                <a:ea typeface="Calibri"/>
                <a:cs typeface="Calibri"/>
                <a:sym typeface="Calibri"/>
              </a:rPr>
              <a:t>Anastasiou and Kauffman </a:t>
            </a:r>
            <a:br>
              <a:rPr lang="en-US">
                <a:latin typeface="Calibri"/>
                <a:ea typeface="Calibri"/>
                <a:cs typeface="Calibri"/>
                <a:sym typeface="Calibri"/>
              </a:rPr>
            </a:br>
            <a:r>
              <a:rPr lang="en-US">
                <a:latin typeface="Calibri"/>
                <a:ea typeface="Calibri"/>
                <a:cs typeface="Calibri"/>
                <a:sym typeface="Calibri"/>
              </a:rPr>
              <a:t>Cultural Politics</a:t>
            </a:r>
            <a:endParaRPr>
              <a:latin typeface="Calibri"/>
              <a:ea typeface="Calibri"/>
              <a:cs typeface="Calibri"/>
              <a:sym typeface="Calibri"/>
            </a:endParaRPr>
          </a:p>
        </p:txBody>
      </p:sp>
      <p:sp>
        <p:nvSpPr>
          <p:cNvPr id="388" name="Google Shape;388;p37"/>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Autofit/>
          </a:bodyPr>
          <a:lstStyle/>
          <a:p>
            <a:pPr marL="285750" lvl="0" indent="-250190" algn="l" rtl="0">
              <a:lnSpc>
                <a:spcPct val="100000"/>
              </a:lnSpc>
              <a:spcBef>
                <a:spcPts val="0"/>
              </a:spcBef>
              <a:spcAft>
                <a:spcPts val="0"/>
              </a:spcAft>
              <a:buSzPts val="2200"/>
              <a:buFont typeface="Calibri"/>
              <a:buChar char="•"/>
            </a:pPr>
            <a:r>
              <a:rPr lang="en-US" sz="2200">
                <a:latin typeface="Calibri"/>
                <a:ea typeface="Calibri"/>
                <a:cs typeface="Calibri"/>
                <a:sym typeface="Calibri"/>
              </a:rPr>
              <a:t>View “cultural politics” or “identity politics” as a new phenomenon.</a:t>
            </a:r>
            <a:endParaRPr sz="2200">
              <a:latin typeface="Calibri"/>
              <a:ea typeface="Calibri"/>
              <a:cs typeface="Calibri"/>
              <a:sym typeface="Calibri"/>
            </a:endParaRPr>
          </a:p>
          <a:p>
            <a:pPr marL="285750" lvl="0" indent="0" algn="l" rtl="0">
              <a:lnSpc>
                <a:spcPct val="100000"/>
              </a:lnSpc>
              <a:spcBef>
                <a:spcPts val="0"/>
              </a:spcBef>
              <a:spcAft>
                <a:spcPts val="0"/>
              </a:spcAft>
              <a:buNone/>
            </a:pPr>
            <a:endParaRPr sz="2200">
              <a:latin typeface="Calibri"/>
              <a:ea typeface="Calibri"/>
              <a:cs typeface="Calibri"/>
              <a:sym typeface="Calibri"/>
            </a:endParaRPr>
          </a:p>
          <a:p>
            <a:pPr marL="285750" lvl="0" indent="-250190" algn="l" rtl="0">
              <a:lnSpc>
                <a:spcPct val="100000"/>
              </a:lnSpc>
              <a:spcBef>
                <a:spcPts val="0"/>
              </a:spcBef>
              <a:spcAft>
                <a:spcPts val="0"/>
              </a:spcAft>
              <a:buSzPts val="2200"/>
              <a:buFont typeface="Calibri"/>
              <a:buChar char="•"/>
            </a:pPr>
            <a:r>
              <a:rPr lang="en-US" sz="2200">
                <a:latin typeface="Calibri"/>
                <a:ea typeface="Calibri"/>
                <a:cs typeface="Calibri"/>
                <a:sym typeface="Calibri"/>
              </a:rPr>
              <a:t>Argue that special education research ignores factors other than race that impact identification of students who have disabilities.</a:t>
            </a:r>
            <a:endParaRPr sz="2200">
              <a:latin typeface="Calibri"/>
              <a:ea typeface="Calibri"/>
              <a:cs typeface="Calibri"/>
              <a:sym typeface="Calibri"/>
            </a:endParaRPr>
          </a:p>
          <a:p>
            <a:pPr marL="285750" lvl="0" indent="0" algn="l" rtl="0">
              <a:lnSpc>
                <a:spcPct val="100000"/>
              </a:lnSpc>
              <a:spcBef>
                <a:spcPts val="0"/>
              </a:spcBef>
              <a:spcAft>
                <a:spcPts val="0"/>
              </a:spcAft>
              <a:buNone/>
            </a:pPr>
            <a:endParaRPr sz="2200">
              <a:latin typeface="Calibri"/>
              <a:ea typeface="Calibri"/>
              <a:cs typeface="Calibri"/>
              <a:sym typeface="Calibri"/>
            </a:endParaRPr>
          </a:p>
          <a:p>
            <a:pPr marL="285750" lvl="0" indent="-250190" algn="l" rtl="0">
              <a:lnSpc>
                <a:spcPct val="100000"/>
              </a:lnSpc>
              <a:spcBef>
                <a:spcPts val="0"/>
              </a:spcBef>
              <a:spcAft>
                <a:spcPts val="0"/>
              </a:spcAft>
              <a:buSzPts val="2200"/>
              <a:buFont typeface="Calibri"/>
              <a:buChar char="•"/>
            </a:pPr>
            <a:r>
              <a:rPr lang="en-US" sz="2200">
                <a:latin typeface="Calibri"/>
                <a:ea typeface="Calibri"/>
                <a:cs typeface="Calibri"/>
                <a:sym typeface="Calibri"/>
              </a:rPr>
              <a:t>Consider raw percentages misleading when considering overrepresentation.</a:t>
            </a:r>
            <a:endParaRPr sz="2200">
              <a:latin typeface="Calibri"/>
              <a:ea typeface="Calibri"/>
              <a:cs typeface="Calibri"/>
              <a:sym typeface="Calibri"/>
            </a:endParaRPr>
          </a:p>
          <a:p>
            <a:pPr marL="285750" lvl="0" indent="-250190" algn="l" rtl="0">
              <a:lnSpc>
                <a:spcPct val="100000"/>
              </a:lnSpc>
              <a:spcBef>
                <a:spcPts val="1080"/>
              </a:spcBef>
              <a:spcAft>
                <a:spcPts val="0"/>
              </a:spcAft>
              <a:buSzPts val="2200"/>
              <a:buFont typeface="Calibri"/>
              <a:buChar char="•"/>
            </a:pPr>
            <a:r>
              <a:rPr lang="en-US" sz="2200">
                <a:latin typeface="Calibri"/>
                <a:ea typeface="Calibri"/>
                <a:cs typeface="Calibri"/>
                <a:sym typeface="Calibri"/>
              </a:rPr>
              <a:t>Believe that excluding other factors from consideration weakens internal validity of a study.</a:t>
            </a:r>
            <a:endParaRPr sz="2200">
              <a:latin typeface="Calibri"/>
              <a:ea typeface="Calibri"/>
              <a:cs typeface="Calibri"/>
              <a:sym typeface="Calibri"/>
            </a:endParaRPr>
          </a:p>
          <a:p>
            <a:pPr marL="285750" lvl="0" indent="-110490" algn="l" rtl="0">
              <a:lnSpc>
                <a:spcPct val="100000"/>
              </a:lnSpc>
              <a:spcBef>
                <a:spcPts val="1080"/>
              </a:spcBef>
              <a:spcAft>
                <a:spcPts val="0"/>
              </a:spcAft>
              <a:buSzPts val="1725"/>
              <a:buNone/>
            </a:pPr>
            <a:endParaRPr sz="2200">
              <a:latin typeface="Calibri"/>
              <a:ea typeface="Calibri"/>
              <a:cs typeface="Calibri"/>
              <a:sym typeface="Calibri"/>
            </a:endParaRPr>
          </a:p>
          <a:p>
            <a:pPr marL="0" lvl="0" indent="0" algn="l" rtl="0">
              <a:lnSpc>
                <a:spcPct val="100000"/>
              </a:lnSpc>
              <a:spcBef>
                <a:spcPts val="1080"/>
              </a:spcBef>
              <a:spcAft>
                <a:spcPts val="0"/>
              </a:spcAft>
              <a:buSzPts val="1725"/>
              <a:buNone/>
            </a:pPr>
            <a:endParaRPr sz="2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1295402" y="50768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latin typeface="Calibri"/>
                <a:ea typeface="Calibri"/>
                <a:cs typeface="Calibri"/>
                <a:sym typeface="Calibri"/>
              </a:rPr>
              <a:t>Counter Arguments</a:t>
            </a:r>
            <a:endParaRPr>
              <a:latin typeface="Calibri"/>
              <a:ea typeface="Calibri"/>
              <a:cs typeface="Calibri"/>
              <a:sym typeface="Calibri"/>
            </a:endParaRPr>
          </a:p>
        </p:txBody>
      </p:sp>
      <p:sp>
        <p:nvSpPr>
          <p:cNvPr id="394" name="Google Shape;394;p38"/>
          <p:cNvSpPr txBox="1">
            <a:spLocks noGrp="1"/>
          </p:cNvSpPr>
          <p:nvPr>
            <p:ph type="body" idx="1"/>
          </p:nvPr>
        </p:nvSpPr>
        <p:spPr>
          <a:xfrm>
            <a:off x="1377150" y="1471775"/>
            <a:ext cx="9519600" cy="1303800"/>
          </a:xfrm>
          <a:prstGeom prst="rect">
            <a:avLst/>
          </a:prstGeom>
          <a:noFill/>
          <a:ln>
            <a:noFill/>
          </a:ln>
        </p:spPr>
        <p:txBody>
          <a:bodyPr spcFirstLastPara="1" wrap="square" lIns="91425" tIns="45700" rIns="91425" bIns="45700" anchor="t" anchorCtr="0">
            <a:normAutofit/>
          </a:bodyPr>
          <a:lstStyle/>
          <a:p>
            <a:pPr marL="0" marR="0" lvl="0" indent="0" algn="ctr" rtl="0">
              <a:lnSpc>
                <a:spcPct val="107000"/>
              </a:lnSpc>
              <a:spcBef>
                <a:spcPts val="0"/>
              </a:spcBef>
              <a:spcAft>
                <a:spcPts val="0"/>
              </a:spcAft>
              <a:buSzPts val="2070"/>
              <a:buNone/>
            </a:pPr>
            <a:r>
              <a:rPr lang="en-US" sz="1800">
                <a:latin typeface="Calibri"/>
                <a:ea typeface="Calibri"/>
                <a:cs typeface="Calibri"/>
                <a:sym typeface="Calibri"/>
              </a:rPr>
              <a:t>“Misidentifying students from culturally and linguistically diverse (CLD) backgrounds has grave implications whether the medical model or the social constructivist model is applied” (Whitford &amp; Carrero, 2019).</a:t>
            </a:r>
            <a:endParaRPr sz="1800">
              <a:latin typeface="Calibri"/>
              <a:ea typeface="Calibri"/>
              <a:cs typeface="Calibri"/>
              <a:sym typeface="Calibri"/>
            </a:endParaRPr>
          </a:p>
          <a:p>
            <a:pPr marL="0" lvl="0" indent="0" algn="ctr" rtl="0">
              <a:spcBef>
                <a:spcPts val="480"/>
              </a:spcBef>
              <a:spcAft>
                <a:spcPts val="0"/>
              </a:spcAft>
              <a:buSzPts val="2760"/>
              <a:buNone/>
            </a:pPr>
            <a:endParaRPr>
              <a:latin typeface="Calibri"/>
              <a:ea typeface="Calibri"/>
              <a:cs typeface="Calibri"/>
              <a:sym typeface="Calibri"/>
            </a:endParaRPr>
          </a:p>
        </p:txBody>
      </p:sp>
      <p:sp>
        <p:nvSpPr>
          <p:cNvPr id="395" name="Google Shape;395;p38"/>
          <p:cNvSpPr/>
          <p:nvPr/>
        </p:nvSpPr>
        <p:spPr>
          <a:xfrm>
            <a:off x="1930419" y="2569500"/>
            <a:ext cx="2225100" cy="1082400"/>
          </a:xfrm>
          <a:prstGeom prst="roundRect">
            <a:avLst>
              <a:gd name="adj" fmla="val 16667"/>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96" name="Google Shape;396;p38"/>
          <p:cNvSpPr txBox="1"/>
          <p:nvPr/>
        </p:nvSpPr>
        <p:spPr>
          <a:xfrm>
            <a:off x="2085549" y="2813284"/>
            <a:ext cx="1743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Medical Model of Disability</a:t>
            </a:r>
            <a:endParaRPr/>
          </a:p>
        </p:txBody>
      </p:sp>
      <p:cxnSp>
        <p:nvCxnSpPr>
          <p:cNvPr id="397" name="Google Shape;397;p38"/>
          <p:cNvCxnSpPr/>
          <p:nvPr/>
        </p:nvCxnSpPr>
        <p:spPr>
          <a:xfrm flipH="1">
            <a:off x="2358106" y="3640929"/>
            <a:ext cx="438900" cy="428400"/>
          </a:xfrm>
          <a:prstGeom prst="straightConnector1">
            <a:avLst/>
          </a:prstGeom>
          <a:noFill/>
          <a:ln w="9525" cap="flat" cmpd="sng">
            <a:solidFill>
              <a:schemeClr val="accent1"/>
            </a:solidFill>
            <a:prstDash val="solid"/>
            <a:round/>
            <a:headEnd type="none" w="sm" len="sm"/>
            <a:tailEnd type="none" w="sm" len="sm"/>
          </a:ln>
        </p:spPr>
      </p:cxnSp>
      <p:cxnSp>
        <p:nvCxnSpPr>
          <p:cNvPr id="398" name="Google Shape;398;p38"/>
          <p:cNvCxnSpPr/>
          <p:nvPr/>
        </p:nvCxnSpPr>
        <p:spPr>
          <a:xfrm>
            <a:off x="3203553" y="3624071"/>
            <a:ext cx="358500" cy="422400"/>
          </a:xfrm>
          <a:prstGeom prst="straightConnector1">
            <a:avLst/>
          </a:prstGeom>
          <a:noFill/>
          <a:ln w="9525" cap="flat" cmpd="sng">
            <a:solidFill>
              <a:schemeClr val="accent1"/>
            </a:solidFill>
            <a:prstDash val="solid"/>
            <a:round/>
            <a:headEnd type="none" w="sm" len="sm"/>
            <a:tailEnd type="none" w="sm" len="sm"/>
          </a:ln>
        </p:spPr>
      </p:cxnSp>
      <p:sp>
        <p:nvSpPr>
          <p:cNvPr id="399" name="Google Shape;399;p38"/>
          <p:cNvSpPr/>
          <p:nvPr/>
        </p:nvSpPr>
        <p:spPr>
          <a:xfrm>
            <a:off x="1122675" y="4069214"/>
            <a:ext cx="1797600" cy="775500"/>
          </a:xfrm>
          <a:prstGeom prst="roundRect">
            <a:avLst>
              <a:gd name="adj" fmla="val 16667"/>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If deficit is seen as a difference </a:t>
            </a:r>
            <a:endParaRPr/>
          </a:p>
        </p:txBody>
      </p:sp>
      <p:sp>
        <p:nvSpPr>
          <p:cNvPr id="400" name="Google Shape;400;p38"/>
          <p:cNvSpPr/>
          <p:nvPr/>
        </p:nvSpPr>
        <p:spPr>
          <a:xfrm>
            <a:off x="3257046" y="4069214"/>
            <a:ext cx="1797600" cy="775500"/>
          </a:xfrm>
          <a:prstGeom prst="roundRect">
            <a:avLst>
              <a:gd name="adj" fmla="val 16667"/>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If difference is seen as a deficit</a:t>
            </a:r>
            <a:endParaRPr/>
          </a:p>
        </p:txBody>
      </p:sp>
      <p:cxnSp>
        <p:nvCxnSpPr>
          <p:cNvPr id="401" name="Google Shape;401;p38"/>
          <p:cNvCxnSpPr/>
          <p:nvPr/>
        </p:nvCxnSpPr>
        <p:spPr>
          <a:xfrm>
            <a:off x="1959841" y="4840406"/>
            <a:ext cx="0" cy="432600"/>
          </a:xfrm>
          <a:prstGeom prst="straightConnector1">
            <a:avLst/>
          </a:prstGeom>
          <a:noFill/>
          <a:ln w="9525" cap="flat" cmpd="sng">
            <a:solidFill>
              <a:schemeClr val="accent1"/>
            </a:solidFill>
            <a:prstDash val="solid"/>
            <a:round/>
            <a:headEnd type="none" w="sm" len="sm"/>
            <a:tailEnd type="none" w="sm" len="sm"/>
          </a:ln>
        </p:spPr>
      </p:cxnSp>
      <p:cxnSp>
        <p:nvCxnSpPr>
          <p:cNvPr id="402" name="Google Shape;402;p38"/>
          <p:cNvCxnSpPr/>
          <p:nvPr/>
        </p:nvCxnSpPr>
        <p:spPr>
          <a:xfrm>
            <a:off x="4155728" y="4892809"/>
            <a:ext cx="0" cy="380400"/>
          </a:xfrm>
          <a:prstGeom prst="straightConnector1">
            <a:avLst/>
          </a:prstGeom>
          <a:noFill/>
          <a:ln w="9525" cap="flat" cmpd="sng">
            <a:solidFill>
              <a:schemeClr val="accent1"/>
            </a:solidFill>
            <a:prstDash val="solid"/>
            <a:round/>
            <a:headEnd type="none" w="sm" len="sm"/>
            <a:tailEnd type="none" w="sm" len="sm"/>
          </a:ln>
        </p:spPr>
      </p:cxnSp>
      <p:sp>
        <p:nvSpPr>
          <p:cNvPr id="403" name="Google Shape;403;p38"/>
          <p:cNvSpPr/>
          <p:nvPr/>
        </p:nvSpPr>
        <p:spPr>
          <a:xfrm>
            <a:off x="1301877" y="5289917"/>
            <a:ext cx="1316100" cy="597900"/>
          </a:xfrm>
          <a:prstGeom prst="roundRect">
            <a:avLst>
              <a:gd name="adj" fmla="val 16667"/>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No services </a:t>
            </a:r>
            <a:endParaRPr/>
          </a:p>
        </p:txBody>
      </p:sp>
      <p:sp>
        <p:nvSpPr>
          <p:cNvPr id="404" name="Google Shape;404;p38"/>
          <p:cNvSpPr/>
          <p:nvPr/>
        </p:nvSpPr>
        <p:spPr>
          <a:xfrm>
            <a:off x="3497776" y="5268625"/>
            <a:ext cx="1428900" cy="597900"/>
          </a:xfrm>
          <a:prstGeom prst="roundRect">
            <a:avLst>
              <a:gd name="adj" fmla="val 16667"/>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Intervention imposed </a:t>
            </a:r>
            <a:endParaRPr/>
          </a:p>
        </p:txBody>
      </p:sp>
      <p:sp>
        <p:nvSpPr>
          <p:cNvPr id="405" name="Google Shape;405;p38"/>
          <p:cNvSpPr/>
          <p:nvPr/>
        </p:nvSpPr>
        <p:spPr>
          <a:xfrm>
            <a:off x="7376007" y="2613155"/>
            <a:ext cx="2225100" cy="1038600"/>
          </a:xfrm>
          <a:prstGeom prst="roundRect">
            <a:avLst>
              <a:gd name="adj" fmla="val 16667"/>
            </a:avLst>
          </a:prstGeom>
          <a:solidFill>
            <a:srgbClr val="FFC0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406" name="Google Shape;406;p38"/>
          <p:cNvSpPr txBox="1"/>
          <p:nvPr/>
        </p:nvSpPr>
        <p:spPr>
          <a:xfrm>
            <a:off x="7600678" y="2733069"/>
            <a:ext cx="17760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Social Constructivist Model</a:t>
            </a:r>
            <a:endParaRPr/>
          </a:p>
        </p:txBody>
      </p:sp>
      <p:cxnSp>
        <p:nvCxnSpPr>
          <p:cNvPr id="407" name="Google Shape;407;p38"/>
          <p:cNvCxnSpPr/>
          <p:nvPr/>
        </p:nvCxnSpPr>
        <p:spPr>
          <a:xfrm>
            <a:off x="8488662" y="3572969"/>
            <a:ext cx="0" cy="524700"/>
          </a:xfrm>
          <a:prstGeom prst="straightConnector1">
            <a:avLst/>
          </a:prstGeom>
          <a:noFill/>
          <a:ln w="9525" cap="flat" cmpd="sng">
            <a:solidFill>
              <a:srgbClr val="FFC000"/>
            </a:solidFill>
            <a:prstDash val="solid"/>
            <a:round/>
            <a:headEnd type="none" w="sm" len="sm"/>
            <a:tailEnd type="none" w="sm" len="sm"/>
          </a:ln>
        </p:spPr>
      </p:cxnSp>
      <p:sp>
        <p:nvSpPr>
          <p:cNvPr id="408" name="Google Shape;408;p38"/>
          <p:cNvSpPr/>
          <p:nvPr/>
        </p:nvSpPr>
        <p:spPr>
          <a:xfrm>
            <a:off x="7397405" y="3890548"/>
            <a:ext cx="2225100" cy="671400"/>
          </a:xfrm>
          <a:prstGeom prst="roundRect">
            <a:avLst>
              <a:gd name="adj" fmla="val 16667"/>
            </a:avLst>
          </a:prstGeom>
          <a:solidFill>
            <a:srgbClr val="FFC0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Disability is socially constructed.</a:t>
            </a:r>
            <a:endParaRPr/>
          </a:p>
        </p:txBody>
      </p:sp>
      <p:sp>
        <p:nvSpPr>
          <p:cNvPr id="409" name="Google Shape;409;p38"/>
          <p:cNvSpPr/>
          <p:nvPr/>
        </p:nvSpPr>
        <p:spPr>
          <a:xfrm>
            <a:off x="7397405" y="4897507"/>
            <a:ext cx="2225100" cy="1082400"/>
          </a:xfrm>
          <a:prstGeom prst="roundRect">
            <a:avLst>
              <a:gd name="adj" fmla="val 16667"/>
            </a:avLst>
          </a:prstGeom>
          <a:solidFill>
            <a:srgbClr val="FFC0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Garamond"/>
                <a:ea typeface="Garamond"/>
                <a:cs typeface="Garamond"/>
                <a:sym typeface="Garamond"/>
              </a:rPr>
              <a:t>Services may be seen as unnecessary for this reason.</a:t>
            </a:r>
            <a:endParaRPr/>
          </a:p>
        </p:txBody>
      </p:sp>
      <p:cxnSp>
        <p:nvCxnSpPr>
          <p:cNvPr id="410" name="Google Shape;410;p38"/>
          <p:cNvCxnSpPr/>
          <p:nvPr/>
        </p:nvCxnSpPr>
        <p:spPr>
          <a:xfrm>
            <a:off x="8510059" y="4578081"/>
            <a:ext cx="0" cy="524700"/>
          </a:xfrm>
          <a:prstGeom prst="straightConnector1">
            <a:avLst/>
          </a:prstGeom>
          <a:noFill/>
          <a:ln w="9525" cap="flat" cmpd="sng">
            <a:solidFill>
              <a:srgbClr val="FFC000"/>
            </a:solidFill>
            <a:prstDash val="solid"/>
            <a:round/>
            <a:headEnd type="none" w="sm" len="sm"/>
            <a:tailEnd type="none" w="sm" len="sm"/>
          </a:ln>
        </p:spPr>
      </p:cxnSp>
      <p:sp>
        <p:nvSpPr>
          <p:cNvPr id="411" name="Google Shape;411;p38"/>
          <p:cNvSpPr txBox="1"/>
          <p:nvPr/>
        </p:nvSpPr>
        <p:spPr>
          <a:xfrm>
            <a:off x="4772847" y="5887825"/>
            <a:ext cx="264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aramond"/>
                <a:ea typeface="Garamond"/>
                <a:cs typeface="Garamond"/>
                <a:sym typeface="Garamond"/>
              </a:rPr>
              <a:t>(Whitford &amp; Carrero, 2019)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9"/>
          <p:cNvSpPr/>
          <p:nvPr/>
        </p:nvSpPr>
        <p:spPr>
          <a:xfrm>
            <a:off x="2192695" y="1380931"/>
            <a:ext cx="7800300" cy="4133400"/>
          </a:xfrm>
          <a:prstGeom prst="rect">
            <a:avLst/>
          </a:prstGeom>
          <a:solidFill>
            <a:srgbClr val="C0D669"/>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417" name="Google Shape;417;p39"/>
          <p:cNvSpPr txBox="1">
            <a:spLocks noGrp="1"/>
          </p:cNvSpPr>
          <p:nvPr>
            <p:ph type="ctrTitle"/>
          </p:nvPr>
        </p:nvSpPr>
        <p:spPr>
          <a:xfrm>
            <a:off x="2192695" y="1917707"/>
            <a:ext cx="8208300" cy="1748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5400"/>
              <a:buFont typeface="Garamond"/>
              <a:buNone/>
            </a:pPr>
            <a:r>
              <a:rPr lang="en-US" dirty="0">
                <a:solidFill>
                  <a:schemeClr val="dk1"/>
                </a:solidFill>
                <a:latin typeface="Calibri" panose="020F0502020204030204" pitchFamily="34" charset="0"/>
                <a:cs typeface="Calibri" panose="020F0502020204030204" pitchFamily="34" charset="0"/>
              </a:rPr>
              <a:t>Implications &amp; Solutions</a:t>
            </a:r>
            <a:endParaRPr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418" name="Google Shape;418;p39"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4" cy="4616727"/>
          </a:xfrm>
          <a:prstGeom prst="rect">
            <a:avLst/>
          </a:prstGeom>
          <a:noFill/>
          <a:ln>
            <a:noFill/>
          </a:ln>
        </p:spPr>
      </p:pic>
      <p:sp>
        <p:nvSpPr>
          <p:cNvPr id="419" name="Google Shape;419;p39"/>
          <p:cNvSpPr txBox="1"/>
          <p:nvPr/>
        </p:nvSpPr>
        <p:spPr>
          <a:xfrm>
            <a:off x="8199455" y="4732774"/>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420" name="Google Shape;420;p39"/>
          <p:cNvPicPr preferRelativeResize="0"/>
          <p:nvPr/>
        </p:nvPicPr>
        <p:blipFill rotWithShape="1">
          <a:blip r:embed="rId4">
            <a:alphaModFix/>
          </a:blip>
          <a:srcRect/>
          <a:stretch/>
        </p:blipFill>
        <p:spPr>
          <a:xfrm>
            <a:off x="642955" y="552882"/>
            <a:ext cx="2166372" cy="5064760"/>
          </a:xfrm>
          <a:prstGeom prst="rect">
            <a:avLst/>
          </a:prstGeom>
          <a:noFill/>
          <a:ln>
            <a:noFill/>
          </a:ln>
        </p:spPr>
      </p:pic>
      <p:sp>
        <p:nvSpPr>
          <p:cNvPr id="421" name="Google Shape;421;p39"/>
          <p:cNvSpPr txBox="1"/>
          <p:nvPr/>
        </p:nvSpPr>
        <p:spPr>
          <a:xfrm>
            <a:off x="-62" y="97072"/>
            <a:ext cx="2599423" cy="36930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title"/>
          </p:nvPr>
        </p:nvSpPr>
        <p:spPr>
          <a:xfrm>
            <a:off x="1295402" y="76498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latin typeface="Calibri"/>
                <a:ea typeface="Calibri"/>
                <a:cs typeface="Calibri"/>
                <a:sym typeface="Calibri"/>
              </a:rPr>
              <a:t>Legal and Policy Implications</a:t>
            </a:r>
            <a:endParaRPr dirty="0">
              <a:latin typeface="Calibri"/>
              <a:ea typeface="Calibri"/>
              <a:cs typeface="Calibri"/>
              <a:sym typeface="Calibri"/>
            </a:endParaRPr>
          </a:p>
        </p:txBody>
      </p:sp>
      <p:sp>
        <p:nvSpPr>
          <p:cNvPr id="427" name="Google Shape;427;p40"/>
          <p:cNvSpPr txBox="1">
            <a:spLocks noGrp="1"/>
          </p:cNvSpPr>
          <p:nvPr>
            <p:ph type="body" idx="1"/>
          </p:nvPr>
        </p:nvSpPr>
        <p:spPr>
          <a:xfrm>
            <a:off x="832375" y="2515200"/>
            <a:ext cx="10627800" cy="3230100"/>
          </a:xfrm>
          <a:prstGeom prst="rect">
            <a:avLst/>
          </a:prstGeom>
          <a:noFill/>
          <a:ln>
            <a:noFill/>
          </a:ln>
        </p:spPr>
        <p:txBody>
          <a:bodyPr spcFirstLastPara="1" wrap="square" lIns="91425" tIns="45700" rIns="91425" bIns="45700" anchor="t" anchorCtr="0">
            <a:noAutofit/>
          </a:bodyPr>
          <a:lstStyle/>
          <a:p>
            <a:pPr marL="228600" lvl="0" indent="-190500" algn="l" rtl="0">
              <a:lnSpc>
                <a:spcPct val="115000"/>
              </a:lnSpc>
              <a:spcBef>
                <a:spcPts val="0"/>
              </a:spcBef>
              <a:spcAft>
                <a:spcPts val="0"/>
              </a:spcAft>
              <a:buClr>
                <a:schemeClr val="dk1"/>
              </a:buClr>
              <a:buSzPts val="2200"/>
              <a:buFont typeface="Calibri"/>
              <a:buChar char="•"/>
            </a:pPr>
            <a:r>
              <a:rPr lang="en-US" sz="2200" dirty="0">
                <a:latin typeface="Calibri"/>
                <a:ea typeface="Calibri"/>
                <a:cs typeface="Calibri"/>
                <a:sym typeface="Calibri"/>
              </a:rPr>
              <a:t>States define “inappropriate identification.” This means that many districts have been able to report disproportionality without making significant changes in who is identified, how, and why. (</a:t>
            </a:r>
            <a:r>
              <a:rPr lang="en-US" sz="2200" dirty="0" err="1">
                <a:latin typeface="Calibri"/>
                <a:ea typeface="Calibri"/>
                <a:cs typeface="Calibri"/>
                <a:sym typeface="Calibri"/>
              </a:rPr>
              <a:t>Artiles</a:t>
            </a:r>
            <a:r>
              <a:rPr lang="en-US" sz="2200" dirty="0">
                <a:latin typeface="Calibri"/>
                <a:ea typeface="Calibri"/>
                <a:cs typeface="Calibri"/>
                <a:sym typeface="Calibri"/>
              </a:rPr>
              <a:t>, 2019).</a:t>
            </a:r>
            <a:endParaRPr sz="2200" dirty="0">
              <a:latin typeface="Calibri"/>
              <a:ea typeface="Calibri"/>
              <a:cs typeface="Calibri"/>
              <a:sym typeface="Calibri"/>
            </a:endParaRPr>
          </a:p>
          <a:p>
            <a:pPr marL="228600" lvl="0" indent="-190500" algn="l" rtl="0">
              <a:lnSpc>
                <a:spcPct val="115000"/>
              </a:lnSpc>
              <a:spcBef>
                <a:spcPts val="1000"/>
              </a:spcBef>
              <a:spcAft>
                <a:spcPts val="0"/>
              </a:spcAft>
              <a:buClr>
                <a:schemeClr val="dk1"/>
              </a:buClr>
              <a:buSzPts val="2200"/>
              <a:buFont typeface="Calibri"/>
              <a:buChar char="•"/>
            </a:pPr>
            <a:r>
              <a:rPr lang="en-US" sz="2200" dirty="0">
                <a:latin typeface="Calibri"/>
                <a:ea typeface="Calibri"/>
                <a:cs typeface="Calibri"/>
                <a:sym typeface="Calibri"/>
              </a:rPr>
              <a:t>Legislation and policy that penalize for overrepresentation do not address the problem, but providing resources might (</a:t>
            </a:r>
            <a:r>
              <a:rPr lang="en-US" sz="2200" dirty="0" err="1">
                <a:latin typeface="Calibri"/>
                <a:ea typeface="Calibri"/>
                <a:cs typeface="Calibri"/>
                <a:sym typeface="Calibri"/>
              </a:rPr>
              <a:t>Whitford</a:t>
            </a:r>
            <a:r>
              <a:rPr lang="en-US" sz="2200" dirty="0">
                <a:latin typeface="Calibri"/>
                <a:ea typeface="Calibri"/>
                <a:cs typeface="Calibri"/>
                <a:sym typeface="Calibri"/>
              </a:rPr>
              <a:t> &amp; </a:t>
            </a:r>
            <a:r>
              <a:rPr lang="en-US" sz="2200" dirty="0" err="1">
                <a:latin typeface="Calibri"/>
                <a:ea typeface="Calibri"/>
                <a:cs typeface="Calibri"/>
                <a:sym typeface="Calibri"/>
              </a:rPr>
              <a:t>Carrero</a:t>
            </a:r>
            <a:r>
              <a:rPr lang="en-US" sz="2200" dirty="0">
                <a:latin typeface="Calibri"/>
                <a:ea typeface="Calibri"/>
                <a:cs typeface="Calibri"/>
                <a:sym typeface="Calibri"/>
              </a:rPr>
              <a:t>, 2019).</a:t>
            </a:r>
            <a:endParaRPr sz="2200" dirty="0">
              <a:latin typeface="Calibri"/>
              <a:ea typeface="Calibri"/>
              <a:cs typeface="Calibri"/>
              <a:sym typeface="Calibri"/>
            </a:endParaRPr>
          </a:p>
          <a:p>
            <a:pPr marL="228600" lvl="0" indent="-190500" algn="l" rtl="0">
              <a:lnSpc>
                <a:spcPct val="115000"/>
              </a:lnSpc>
              <a:spcBef>
                <a:spcPts val="1000"/>
              </a:spcBef>
              <a:spcAft>
                <a:spcPts val="0"/>
              </a:spcAft>
              <a:buClr>
                <a:schemeClr val="dk1"/>
              </a:buClr>
              <a:buSzPts val="2200"/>
              <a:buFont typeface="Calibri"/>
              <a:buChar char="•"/>
            </a:pPr>
            <a:r>
              <a:rPr lang="en-US" sz="2200" dirty="0">
                <a:latin typeface="Calibri"/>
                <a:ea typeface="Calibri"/>
                <a:cs typeface="Calibri"/>
                <a:sym typeface="Calibri"/>
              </a:rPr>
              <a:t>Teacher preparation should address bias and develop cultural responsiveness and competency (</a:t>
            </a:r>
            <a:r>
              <a:rPr lang="en-US" sz="2200" dirty="0" err="1">
                <a:latin typeface="Calibri"/>
                <a:ea typeface="Calibri"/>
                <a:cs typeface="Calibri"/>
                <a:sym typeface="Calibri"/>
              </a:rPr>
              <a:t>Whitford</a:t>
            </a:r>
            <a:r>
              <a:rPr lang="en-US" sz="2200" dirty="0">
                <a:latin typeface="Calibri"/>
                <a:ea typeface="Calibri"/>
                <a:cs typeface="Calibri"/>
                <a:sym typeface="Calibri"/>
              </a:rPr>
              <a:t> &amp; </a:t>
            </a:r>
            <a:r>
              <a:rPr lang="en-US" sz="2200" dirty="0" err="1">
                <a:latin typeface="Calibri"/>
                <a:ea typeface="Calibri"/>
                <a:cs typeface="Calibri"/>
                <a:sym typeface="Calibri"/>
              </a:rPr>
              <a:t>Carrero</a:t>
            </a:r>
            <a:r>
              <a:rPr lang="en-US" sz="2200" dirty="0">
                <a:latin typeface="Calibri"/>
                <a:ea typeface="Calibri"/>
                <a:cs typeface="Calibri"/>
                <a:sym typeface="Calibri"/>
              </a:rPr>
              <a:t>, 2019).</a:t>
            </a:r>
            <a:endParaRPr sz="2200"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1"/>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Implications for Research</a:t>
            </a:r>
            <a:endParaRPr>
              <a:latin typeface="Calibri"/>
              <a:ea typeface="Calibri"/>
              <a:cs typeface="Calibri"/>
              <a:sym typeface="Calibri"/>
            </a:endParaRPr>
          </a:p>
        </p:txBody>
      </p:sp>
      <p:sp>
        <p:nvSpPr>
          <p:cNvPr id="433" name="Google Shape;433;p41"/>
          <p:cNvSpPr txBox="1">
            <a:spLocks noGrp="1"/>
          </p:cNvSpPr>
          <p:nvPr>
            <p:ph type="body" idx="1"/>
          </p:nvPr>
        </p:nvSpPr>
        <p:spPr>
          <a:xfrm>
            <a:off x="791500" y="2757525"/>
            <a:ext cx="10653600" cy="3298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US">
                <a:latin typeface="Calibri"/>
                <a:ea typeface="Calibri"/>
                <a:cs typeface="Calibri"/>
                <a:sym typeface="Calibri"/>
              </a:rPr>
              <a:t>Artiles (2019) –  “</a:t>
            </a:r>
            <a:r>
              <a:rPr lang="en-US" u="none" strike="noStrike">
                <a:latin typeface="Calibri"/>
                <a:ea typeface="Calibri"/>
                <a:cs typeface="Calibri"/>
                <a:sym typeface="Calibri"/>
              </a:rPr>
              <a:t>We need studies on the spaces between what laws and policies are and what laws and policies do. . .”</a:t>
            </a:r>
            <a:endParaRPr u="none" strike="noStrike">
              <a:latin typeface="Calibri"/>
              <a:ea typeface="Calibri"/>
              <a:cs typeface="Calibri"/>
              <a:sym typeface="Calibri"/>
            </a:endParaRPr>
          </a:p>
          <a:p>
            <a:pPr marL="228600" lvl="0" indent="0" algn="l" rtl="0">
              <a:lnSpc>
                <a:spcPct val="90000"/>
              </a:lnSpc>
              <a:spcBef>
                <a:spcPts val="0"/>
              </a:spcBef>
              <a:spcAft>
                <a:spcPts val="0"/>
              </a:spcAft>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a:latin typeface="Calibri"/>
                <a:ea typeface="Calibri"/>
                <a:cs typeface="Calibri"/>
                <a:sym typeface="Calibri"/>
              </a:rPr>
              <a:t>Material consequences of disability need further study (Artiles, 2019).</a:t>
            </a:r>
            <a:endParaRPr>
              <a:latin typeface="Calibri"/>
              <a:ea typeface="Calibri"/>
              <a:cs typeface="Calibri"/>
              <a:sym typeface="Calibri"/>
            </a:endParaRPr>
          </a:p>
          <a:p>
            <a:pPr marL="228600" lvl="0" indent="0" algn="l" rtl="0">
              <a:lnSpc>
                <a:spcPct val="90000"/>
              </a:lnSpc>
              <a:spcBef>
                <a:spcPts val="1000"/>
              </a:spcBef>
              <a:spcAft>
                <a:spcPts val="0"/>
              </a:spcAft>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a:latin typeface="Calibri"/>
                <a:ea typeface="Calibri"/>
                <a:cs typeface="Calibri"/>
                <a:sym typeface="Calibri"/>
              </a:rPr>
              <a:t>Studies that focus solely on quantitative measures lack the depth that qualitative data can provide.  A multifaceted view is required to understand the experiences of students. (Artiles, 2019; Connor et al., 2019).</a:t>
            </a:r>
            <a:endParaRPr sz="2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a:spLocks noGrp="1"/>
          </p:cNvSpPr>
          <p:nvPr>
            <p:ph type="title"/>
          </p:nvPr>
        </p:nvSpPr>
        <p:spPr>
          <a:xfrm>
            <a:off x="1223027" y="85548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References</a:t>
            </a:r>
            <a:endParaRPr>
              <a:latin typeface="Calibri"/>
              <a:ea typeface="Calibri"/>
              <a:cs typeface="Calibri"/>
              <a:sym typeface="Calibri"/>
            </a:endParaRPr>
          </a:p>
        </p:txBody>
      </p:sp>
      <p:sp>
        <p:nvSpPr>
          <p:cNvPr id="439" name="Google Shape;439;p42"/>
          <p:cNvSpPr txBox="1">
            <a:spLocks noGrp="1"/>
          </p:cNvSpPr>
          <p:nvPr>
            <p:ph type="body" idx="1"/>
          </p:nvPr>
        </p:nvSpPr>
        <p:spPr>
          <a:xfrm>
            <a:off x="1045950" y="2572625"/>
            <a:ext cx="10100100" cy="3745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00"/>
              <a:buNone/>
            </a:pPr>
            <a:r>
              <a:rPr lang="en-US" sz="1375">
                <a:latin typeface="Calibri"/>
                <a:ea typeface="Calibri"/>
                <a:cs typeface="Calibri"/>
                <a:sym typeface="Calibri"/>
              </a:rPr>
              <a:t>Anastasiou, D., &amp; Kauffman, J. M. (2019). Cultural politics, ideology, and methodology in disproportionality research: A rejoinder. </a:t>
            </a:r>
            <a:r>
              <a:rPr lang="en-US" sz="1375" i="1">
                <a:latin typeface="Calibri"/>
                <a:ea typeface="Calibri"/>
                <a:cs typeface="Calibri"/>
                <a:sym typeface="Calibri"/>
              </a:rPr>
              <a:t>Journal of Disability Policy Studies</a:t>
            </a:r>
            <a:r>
              <a:rPr lang="en-US" sz="1375">
                <a:latin typeface="Calibri"/>
                <a:ea typeface="Calibri"/>
                <a:cs typeface="Calibri"/>
                <a:sym typeface="Calibri"/>
              </a:rPr>
              <a:t>, </a:t>
            </a:r>
            <a:r>
              <a:rPr lang="en-US" sz="1375" i="1">
                <a:latin typeface="Calibri"/>
                <a:ea typeface="Calibri"/>
                <a:cs typeface="Calibri"/>
                <a:sym typeface="Calibri"/>
              </a:rPr>
              <a:t>30</a:t>
            </a:r>
            <a:r>
              <a:rPr lang="en-US" sz="1375">
                <a:latin typeface="Calibri"/>
                <a:ea typeface="Calibri"/>
                <a:cs typeface="Calibri"/>
                <a:sym typeface="Calibri"/>
              </a:rPr>
              <a:t>(2), 105–110.  </a:t>
            </a:r>
            <a:r>
              <a:rPr lang="en-US" sz="1375" u="sng">
                <a:solidFill>
                  <a:schemeClr val="hlink"/>
                </a:solidFill>
                <a:latin typeface="Calibri"/>
                <a:ea typeface="Calibri"/>
                <a:cs typeface="Calibri"/>
                <a:sym typeface="Calibri"/>
                <a:hlinkClick r:id="rId3"/>
              </a:rPr>
              <a:t>https://doi.org/10.1177/1044207319863647</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Anastasiou, D., Morgan, P. L., Farkas, G., &amp; Wiley, A. L. (2017). Minority Disproportionate Representation in Special Education: Politics and Evidence, Issues, and Implications. In </a:t>
            </a:r>
            <a:r>
              <a:rPr lang="en-US" sz="1375" i="1">
                <a:latin typeface="Calibri"/>
                <a:ea typeface="Calibri"/>
                <a:cs typeface="Calibri"/>
                <a:sym typeface="Calibri"/>
              </a:rPr>
              <a:t>Handbook of Special Education</a:t>
            </a:r>
            <a:r>
              <a:rPr lang="en-US" sz="1375">
                <a:latin typeface="Calibri"/>
                <a:ea typeface="Calibri"/>
                <a:cs typeface="Calibri"/>
                <a:sym typeface="Calibri"/>
              </a:rPr>
              <a:t> (2nd ed.). Routledge.</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Artiles, A. J. (2019). Fourteenth Annual Brown Lecture in Education Research: Reenvisioning Equity Research: Disability Identification Disparities as a Case in Point.</a:t>
            </a:r>
            <a:r>
              <a:rPr lang="en-US" sz="1375" i="1">
                <a:latin typeface="Calibri"/>
                <a:ea typeface="Calibri"/>
                <a:cs typeface="Calibri"/>
                <a:sym typeface="Calibri"/>
              </a:rPr>
              <a:t>Educational Researcher</a:t>
            </a:r>
            <a:r>
              <a:rPr lang="en-US" sz="1375">
                <a:latin typeface="Calibri"/>
                <a:ea typeface="Calibri"/>
                <a:cs typeface="Calibri"/>
                <a:sym typeface="Calibri"/>
              </a:rPr>
              <a:t>, </a:t>
            </a:r>
            <a:r>
              <a:rPr lang="en-US" sz="1375" i="1">
                <a:latin typeface="Calibri"/>
                <a:ea typeface="Calibri"/>
                <a:cs typeface="Calibri"/>
                <a:sym typeface="Calibri"/>
              </a:rPr>
              <a:t>48</a:t>
            </a:r>
            <a:r>
              <a:rPr lang="en-US" sz="1375">
                <a:latin typeface="Calibri"/>
                <a:ea typeface="Calibri"/>
                <a:cs typeface="Calibri"/>
                <a:sym typeface="Calibri"/>
              </a:rPr>
              <a:t>(6), 325–335. </a:t>
            </a:r>
            <a:r>
              <a:rPr lang="en-US" sz="1375" u="sng">
                <a:solidFill>
                  <a:schemeClr val="hlink"/>
                </a:solidFill>
                <a:latin typeface="Calibri"/>
                <a:ea typeface="Calibri"/>
                <a:cs typeface="Calibri"/>
                <a:sym typeface="Calibri"/>
                <a:hlinkClick r:id="rId4"/>
              </a:rPr>
              <a:t>https://doi.org/10.3102/0013189X19871949</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Connor, D., Cavendish, W., Gonzalez, T., &amp; Jean-Pierre, P. (2019). Is a bridge even possible over troubled waters? The field of special education negates the overrepresentation of minority students: a DisCrit analysis. </a:t>
            </a:r>
            <a:r>
              <a:rPr lang="en-US" sz="1375" i="1">
                <a:latin typeface="Calibri"/>
                <a:ea typeface="Calibri"/>
                <a:cs typeface="Calibri"/>
                <a:sym typeface="Calibri"/>
              </a:rPr>
              <a:t>Race Ethnicity and Education</a:t>
            </a:r>
            <a:r>
              <a:rPr lang="en-US" sz="1375">
                <a:latin typeface="Calibri"/>
                <a:ea typeface="Calibri"/>
                <a:cs typeface="Calibri"/>
                <a:sym typeface="Calibri"/>
              </a:rPr>
              <a:t>, </a:t>
            </a:r>
            <a:r>
              <a:rPr lang="en-US" sz="1375" i="1">
                <a:latin typeface="Calibri"/>
                <a:ea typeface="Calibri"/>
                <a:cs typeface="Calibri"/>
                <a:sym typeface="Calibri"/>
              </a:rPr>
              <a:t>22</a:t>
            </a:r>
            <a:r>
              <a:rPr lang="en-US" sz="1375">
                <a:latin typeface="Calibri"/>
                <a:ea typeface="Calibri"/>
                <a:cs typeface="Calibri"/>
                <a:sym typeface="Calibri"/>
              </a:rPr>
              <a:t>(6), 723–745.  </a:t>
            </a:r>
            <a:r>
              <a:rPr lang="en-US" sz="1375" u="sng">
                <a:solidFill>
                  <a:schemeClr val="hlink"/>
                </a:solidFill>
                <a:latin typeface="Calibri"/>
                <a:ea typeface="Calibri"/>
                <a:cs typeface="Calibri"/>
                <a:sym typeface="Calibri"/>
                <a:hlinkClick r:id="rId5"/>
              </a:rPr>
              <a:t>https://doi.org/10.1080/13613324.2019.1599343</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Kauffman, J. M., &amp; Anastasiou, D. (2019). On cultural politics in special education: Is much of It justifiable? </a:t>
            </a:r>
            <a:r>
              <a:rPr lang="en-US" sz="1375" i="1">
                <a:latin typeface="Calibri"/>
                <a:ea typeface="Calibri"/>
                <a:cs typeface="Calibri"/>
                <a:sym typeface="Calibri"/>
              </a:rPr>
              <a:t>Journal of Disability Policy Studies</a:t>
            </a:r>
            <a:r>
              <a:rPr lang="en-US" sz="1375">
                <a:latin typeface="Calibri"/>
                <a:ea typeface="Calibri"/>
                <a:cs typeface="Calibri"/>
                <a:sym typeface="Calibri"/>
              </a:rPr>
              <a:t>, </a:t>
            </a:r>
            <a:r>
              <a:rPr lang="en-US" sz="1375" i="1">
                <a:latin typeface="Calibri"/>
                <a:ea typeface="Calibri"/>
                <a:cs typeface="Calibri"/>
                <a:sym typeface="Calibri"/>
              </a:rPr>
              <a:t>30</a:t>
            </a:r>
            <a:r>
              <a:rPr lang="en-US" sz="1375">
                <a:latin typeface="Calibri"/>
                <a:ea typeface="Calibri"/>
                <a:cs typeface="Calibri"/>
                <a:sym typeface="Calibri"/>
              </a:rPr>
              <a:t>(2), 78–90. </a:t>
            </a:r>
            <a:r>
              <a:rPr lang="en-US" sz="1375" u="sng">
                <a:solidFill>
                  <a:schemeClr val="hlink"/>
                </a:solidFill>
                <a:latin typeface="Calibri"/>
                <a:ea typeface="Calibri"/>
                <a:cs typeface="Calibri"/>
                <a:sym typeface="Calibri"/>
                <a:hlinkClick r:id="rId6"/>
              </a:rPr>
              <a:t>https://doi.org/10.1177/1044207318822262</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Sullivan, A. L., Kulkarni, T., &amp; Chhuon, V. (2020). Making visible the invisible: Multistudy investigation of disproportionate special education identification of U.S. Asian American and Pacific Islander students. </a:t>
            </a:r>
            <a:r>
              <a:rPr lang="en-US" sz="1375" i="1">
                <a:latin typeface="Calibri"/>
                <a:ea typeface="Calibri"/>
                <a:cs typeface="Calibri"/>
                <a:sym typeface="Calibri"/>
              </a:rPr>
              <a:t>Exceptional Children</a:t>
            </a:r>
            <a:r>
              <a:rPr lang="en-US" sz="1375">
                <a:latin typeface="Calibri"/>
                <a:ea typeface="Calibri"/>
                <a:cs typeface="Calibri"/>
                <a:sym typeface="Calibri"/>
              </a:rPr>
              <a:t>, </a:t>
            </a:r>
            <a:r>
              <a:rPr lang="en-US" sz="1375" i="1">
                <a:latin typeface="Calibri"/>
                <a:ea typeface="Calibri"/>
                <a:cs typeface="Calibri"/>
                <a:sym typeface="Calibri"/>
              </a:rPr>
              <a:t>86</a:t>
            </a:r>
            <a:r>
              <a:rPr lang="en-US" sz="1375">
                <a:latin typeface="Calibri"/>
                <a:ea typeface="Calibri"/>
                <a:cs typeface="Calibri"/>
                <a:sym typeface="Calibri"/>
              </a:rPr>
              <a:t>(4), 449–467.</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Umansky, I. M., Thompson, K. D., &amp; Díaz, G. (2017). Using an Ever-English Learner Framework to Examine Disproportionality in Special Education. </a:t>
            </a:r>
            <a:r>
              <a:rPr lang="en-US" sz="1375" i="1">
                <a:latin typeface="Calibri"/>
                <a:ea typeface="Calibri"/>
                <a:cs typeface="Calibri"/>
                <a:sym typeface="Calibri"/>
              </a:rPr>
              <a:t>Exceptional Children</a:t>
            </a:r>
            <a:r>
              <a:rPr lang="en-US" sz="1375">
                <a:latin typeface="Calibri"/>
                <a:ea typeface="Calibri"/>
                <a:cs typeface="Calibri"/>
                <a:sym typeface="Calibri"/>
              </a:rPr>
              <a:t>, </a:t>
            </a:r>
            <a:r>
              <a:rPr lang="en-US" sz="1375" i="1">
                <a:latin typeface="Calibri"/>
                <a:ea typeface="Calibri"/>
                <a:cs typeface="Calibri"/>
                <a:sym typeface="Calibri"/>
              </a:rPr>
              <a:t>84</a:t>
            </a:r>
            <a:r>
              <a:rPr lang="en-US" sz="1375">
                <a:latin typeface="Calibri"/>
                <a:ea typeface="Calibri"/>
                <a:cs typeface="Calibri"/>
                <a:sym typeface="Calibri"/>
              </a:rPr>
              <a:t>(1), 76–96.</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r>
              <a:rPr lang="en-US" sz="1375">
                <a:latin typeface="Calibri"/>
                <a:ea typeface="Calibri"/>
                <a:cs typeface="Calibri"/>
                <a:sym typeface="Calibri"/>
              </a:rPr>
              <a:t>Whitford, D. K., &amp; Carrero, K. M. (2019). Divergent discourse in disproportionality research: A response to Kauffman and Anastasiou (2019). </a:t>
            </a:r>
            <a:r>
              <a:rPr lang="en-US" sz="1375" i="1">
                <a:latin typeface="Calibri"/>
                <a:ea typeface="Calibri"/>
                <a:cs typeface="Calibri"/>
                <a:sym typeface="Calibri"/>
              </a:rPr>
              <a:t>Journal of Disability Policy</a:t>
            </a:r>
            <a:r>
              <a:rPr lang="en-US" sz="1375">
                <a:latin typeface="Calibri"/>
                <a:ea typeface="Calibri"/>
                <a:cs typeface="Calibri"/>
                <a:sym typeface="Calibri"/>
              </a:rPr>
              <a:t> </a:t>
            </a:r>
            <a:r>
              <a:rPr lang="en-US" sz="1375" i="1">
                <a:latin typeface="Calibri"/>
                <a:ea typeface="Calibri"/>
                <a:cs typeface="Calibri"/>
                <a:sym typeface="Calibri"/>
              </a:rPr>
              <a:t>Studies</a:t>
            </a:r>
            <a:r>
              <a:rPr lang="en-US" sz="1375">
                <a:latin typeface="Calibri"/>
                <a:ea typeface="Calibri"/>
                <a:cs typeface="Calibri"/>
                <a:sym typeface="Calibri"/>
              </a:rPr>
              <a:t>, </a:t>
            </a:r>
            <a:r>
              <a:rPr lang="en-US" sz="1375" i="1">
                <a:latin typeface="Calibri"/>
                <a:ea typeface="Calibri"/>
                <a:cs typeface="Calibri"/>
                <a:sym typeface="Calibri"/>
              </a:rPr>
              <a:t>30</a:t>
            </a:r>
            <a:r>
              <a:rPr lang="en-US" sz="1375">
                <a:latin typeface="Calibri"/>
                <a:ea typeface="Calibri"/>
                <a:cs typeface="Calibri"/>
                <a:sym typeface="Calibri"/>
              </a:rPr>
              <a:t>2), 91–104. </a:t>
            </a:r>
            <a:r>
              <a:rPr lang="en-US" sz="1375" u="sng">
                <a:solidFill>
                  <a:schemeClr val="hlink"/>
                </a:solidFill>
                <a:latin typeface="Calibri"/>
                <a:ea typeface="Calibri"/>
                <a:cs typeface="Calibri"/>
                <a:sym typeface="Calibri"/>
                <a:hlinkClick r:id="rId7"/>
              </a:rPr>
              <a:t>https://doi.org/10.1177/1044207318822264</a:t>
            </a:r>
            <a:endParaRPr sz="1375">
              <a:latin typeface="Calibri"/>
              <a:ea typeface="Calibri"/>
              <a:cs typeface="Calibri"/>
              <a:sym typeface="Calibri"/>
            </a:endParaRPr>
          </a:p>
          <a:p>
            <a:pPr marL="0" lvl="0" indent="0" algn="l" rtl="0">
              <a:lnSpc>
                <a:spcPct val="70000"/>
              </a:lnSpc>
              <a:spcBef>
                <a:spcPts val="1000"/>
              </a:spcBef>
              <a:spcAft>
                <a:spcPts val="0"/>
              </a:spcAft>
              <a:buClr>
                <a:schemeClr val="dk1"/>
              </a:buClr>
              <a:buSzPts val="250"/>
              <a:buNone/>
            </a:pPr>
            <a:endParaRPr sz="550">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endParaRPr sz="600">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endParaRPr sz="600">
              <a:latin typeface="Calibri"/>
              <a:ea typeface="Calibri"/>
              <a:cs typeface="Calibri"/>
              <a:sym typeface="Calibri"/>
            </a:endParaRPr>
          </a:p>
          <a:p>
            <a:pPr marL="0" lvl="0" indent="0" algn="l" rtl="0">
              <a:lnSpc>
                <a:spcPct val="70000"/>
              </a:lnSpc>
              <a:spcBef>
                <a:spcPts val="1000"/>
              </a:spcBef>
              <a:spcAft>
                <a:spcPts val="0"/>
              </a:spcAft>
              <a:buClr>
                <a:schemeClr val="dk1"/>
              </a:buClr>
              <a:buSzPts val="300"/>
              <a:buNone/>
            </a:pPr>
            <a:endParaRPr sz="600">
              <a:latin typeface="Calibri"/>
              <a:ea typeface="Calibri"/>
              <a:cs typeface="Calibri"/>
              <a:sym typeface="Calibri"/>
            </a:endParaRPr>
          </a:p>
          <a:p>
            <a:pPr marL="0" lvl="0" indent="0" algn="l" rtl="0">
              <a:lnSpc>
                <a:spcPct val="70000"/>
              </a:lnSpc>
              <a:spcBef>
                <a:spcPts val="1000"/>
              </a:spcBef>
              <a:spcAft>
                <a:spcPts val="0"/>
              </a:spcAft>
              <a:buClr>
                <a:schemeClr val="dk1"/>
              </a:buClr>
              <a:buSzPts val="700"/>
              <a:buNone/>
            </a:pPr>
            <a:endParaRPr sz="900">
              <a:latin typeface="Calibri"/>
              <a:ea typeface="Calibri"/>
              <a:cs typeface="Calibri"/>
              <a:sym typeface="Calibri"/>
            </a:endParaRPr>
          </a:p>
          <a:p>
            <a:pPr marL="0" lvl="0" indent="0" algn="l" rtl="0">
              <a:lnSpc>
                <a:spcPct val="70000"/>
              </a:lnSpc>
              <a:spcBef>
                <a:spcPts val="1000"/>
              </a:spcBef>
              <a:spcAft>
                <a:spcPts val="600"/>
              </a:spcAft>
              <a:buClr>
                <a:schemeClr val="dk1"/>
              </a:buClr>
              <a:buSzPts val="700"/>
              <a:buNone/>
            </a:pPr>
            <a:endParaRPr sz="9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3"/>
          <p:cNvSpPr/>
          <p:nvPr/>
        </p:nvSpPr>
        <p:spPr>
          <a:xfrm>
            <a:off x="2279177" y="1501255"/>
            <a:ext cx="7629000" cy="3889500"/>
          </a:xfrm>
          <a:prstGeom prst="rect">
            <a:avLst/>
          </a:prstGeom>
          <a:solidFill>
            <a:srgbClr val="EBE9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445" name="Google Shape;445;p43"/>
          <p:cNvSpPr txBox="1">
            <a:spLocks noGrp="1"/>
          </p:cNvSpPr>
          <p:nvPr>
            <p:ph type="ctrTitle"/>
          </p:nvPr>
        </p:nvSpPr>
        <p:spPr>
          <a:xfrm>
            <a:off x="2102964" y="2605532"/>
            <a:ext cx="8208300" cy="1748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0000"/>
              </a:buClr>
              <a:buSzPct val="100000"/>
              <a:buFont typeface="Calibri"/>
              <a:buNone/>
            </a:pPr>
            <a:r>
              <a:rPr lang="en-US">
                <a:solidFill>
                  <a:srgbClr val="000000"/>
                </a:solidFill>
                <a:latin typeface="Calibri"/>
                <a:ea typeface="Calibri"/>
                <a:cs typeface="Calibri"/>
                <a:sym typeface="Calibri"/>
              </a:rPr>
              <a:t>Minority </a:t>
            </a:r>
            <a:r>
              <a:rPr lang="en-US" i="1">
                <a:solidFill>
                  <a:srgbClr val="000000"/>
                </a:solidFill>
                <a:latin typeface="Calibri"/>
                <a:ea typeface="Calibri"/>
                <a:cs typeface="Calibri"/>
                <a:sym typeface="Calibri"/>
              </a:rPr>
              <a:t>Disproportionate</a:t>
            </a:r>
            <a:br>
              <a:rPr lang="en-US" i="1">
                <a:latin typeface="Calibri"/>
                <a:ea typeface="Calibri"/>
                <a:cs typeface="Calibri"/>
                <a:sym typeface="Calibri"/>
              </a:rPr>
            </a:br>
            <a:r>
              <a:rPr lang="en-US">
                <a:solidFill>
                  <a:srgbClr val="000000"/>
                </a:solidFill>
                <a:latin typeface="Calibri"/>
                <a:ea typeface="Calibri"/>
                <a:cs typeface="Calibri"/>
                <a:sym typeface="Calibri"/>
              </a:rPr>
              <a:t>Representation in </a:t>
            </a:r>
            <a:br>
              <a:rPr lang="en-US">
                <a:solidFill>
                  <a:srgbClr val="000000"/>
                </a:solidFill>
                <a:latin typeface="Calibri"/>
                <a:ea typeface="Calibri"/>
                <a:cs typeface="Calibri"/>
                <a:sym typeface="Calibri"/>
              </a:rPr>
            </a:br>
            <a:r>
              <a:rPr lang="en-US">
                <a:solidFill>
                  <a:srgbClr val="000000"/>
                </a:solidFill>
                <a:latin typeface="Calibri"/>
                <a:ea typeface="Calibri"/>
                <a:cs typeface="Calibri"/>
                <a:sym typeface="Calibri"/>
              </a:rPr>
              <a:t>Special Education</a:t>
            </a:r>
            <a:endParaRPr>
              <a:solidFill>
                <a:srgbClr val="000000"/>
              </a:solidFill>
              <a:latin typeface="Calibri"/>
              <a:ea typeface="Calibri"/>
              <a:cs typeface="Calibri"/>
              <a:sym typeface="Calibri"/>
            </a:endParaRPr>
          </a:p>
        </p:txBody>
      </p:sp>
      <p:sp>
        <p:nvSpPr>
          <p:cNvPr id="446" name="Google Shape;446;p43"/>
          <p:cNvSpPr txBox="1">
            <a:spLocks noGrp="1"/>
          </p:cNvSpPr>
          <p:nvPr>
            <p:ph type="subTitle" idx="1"/>
          </p:nvPr>
        </p:nvSpPr>
        <p:spPr>
          <a:xfrm>
            <a:off x="1637954" y="4593651"/>
            <a:ext cx="8673300" cy="1322700"/>
          </a:xfrm>
          <a:prstGeom prst="rect">
            <a:avLst/>
          </a:prstGeom>
          <a:noFill/>
          <a:ln>
            <a:noFill/>
          </a:ln>
        </p:spPr>
        <p:txBody>
          <a:bodyPr spcFirstLastPara="1" wrap="square" lIns="91425" tIns="0" rIns="91425" bIns="45700" anchor="t" anchorCtr="0">
            <a:normAutofit/>
          </a:bodyPr>
          <a:lstStyle/>
          <a:p>
            <a:pPr marL="0" lvl="0" indent="0" algn="ctr" rtl="0">
              <a:spcBef>
                <a:spcPts val="0"/>
              </a:spcBef>
              <a:spcAft>
                <a:spcPts val="0"/>
              </a:spcAft>
              <a:buSzPts val="2415"/>
              <a:buNone/>
            </a:pPr>
            <a:r>
              <a:rPr lang="en-US" i="1">
                <a:latin typeface="Calibri"/>
                <a:ea typeface="Calibri"/>
                <a:cs typeface="Calibri"/>
                <a:sym typeface="Calibri"/>
              </a:rPr>
              <a:t>Politics and Evidence, Issues, and Implications</a:t>
            </a:r>
            <a:endParaRPr i="1">
              <a:latin typeface="Calibri"/>
              <a:ea typeface="Calibri"/>
              <a:cs typeface="Calibri"/>
              <a:sym typeface="Calibri"/>
            </a:endParaRPr>
          </a:p>
        </p:txBody>
      </p:sp>
      <p:pic>
        <p:nvPicPr>
          <p:cNvPr id="447" name="Google Shape;447;p43"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4" cy="4616727"/>
          </a:xfrm>
          <a:prstGeom prst="rect">
            <a:avLst/>
          </a:prstGeom>
          <a:noFill/>
          <a:ln>
            <a:noFill/>
          </a:ln>
        </p:spPr>
      </p:pic>
      <p:sp>
        <p:nvSpPr>
          <p:cNvPr id="448" name="Google Shape;448;p43"/>
          <p:cNvSpPr txBox="1"/>
          <p:nvPr/>
        </p:nvSpPr>
        <p:spPr>
          <a:xfrm>
            <a:off x="8199455" y="4732774"/>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449" name="Google Shape;449;p43"/>
          <p:cNvPicPr preferRelativeResize="0"/>
          <p:nvPr/>
        </p:nvPicPr>
        <p:blipFill rotWithShape="1">
          <a:blip r:embed="rId4">
            <a:alphaModFix/>
          </a:blip>
          <a:srcRect/>
          <a:stretch/>
        </p:blipFill>
        <p:spPr>
          <a:xfrm>
            <a:off x="642955" y="552882"/>
            <a:ext cx="2166372" cy="5064760"/>
          </a:xfrm>
          <a:prstGeom prst="rect">
            <a:avLst/>
          </a:prstGeom>
          <a:noFill/>
          <a:ln>
            <a:noFill/>
          </a:ln>
        </p:spPr>
      </p:pic>
      <p:sp>
        <p:nvSpPr>
          <p:cNvPr id="450" name="Google Shape;450;p43"/>
          <p:cNvSpPr txBox="1"/>
          <p:nvPr/>
        </p:nvSpPr>
        <p:spPr>
          <a:xfrm>
            <a:off x="-62" y="97072"/>
            <a:ext cx="2476133" cy="36930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
        <p:nvSpPr>
          <p:cNvPr id="451" name="Google Shape;451;p43"/>
          <p:cNvSpPr txBox="1"/>
          <p:nvPr/>
        </p:nvSpPr>
        <p:spPr>
          <a:xfrm>
            <a:off x="575650" y="5617650"/>
            <a:ext cx="178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FF0000"/>
                </a:solidFill>
                <a:latin typeface="Calibri"/>
                <a:ea typeface="Calibri"/>
                <a:cs typeface="Calibri"/>
                <a:sym typeface="Calibri"/>
              </a:rPr>
              <a:t>kwilli91@gmu.edu</a:t>
            </a:r>
            <a:endParaRPr sz="1600" b="1">
              <a:solidFill>
                <a:srgbClr val="FF0000"/>
              </a:solidFill>
              <a:latin typeface="Calibri"/>
              <a:ea typeface="Calibri"/>
              <a:cs typeface="Calibri"/>
              <a:sym typeface="Calibri"/>
            </a:endParaRPr>
          </a:p>
        </p:txBody>
      </p:sp>
      <p:sp>
        <p:nvSpPr>
          <p:cNvPr id="452" name="Google Shape;452;p43"/>
          <p:cNvSpPr txBox="1"/>
          <p:nvPr/>
        </p:nvSpPr>
        <p:spPr>
          <a:xfrm>
            <a:off x="10123850" y="5668200"/>
            <a:ext cx="178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FF0000"/>
                </a:solidFill>
                <a:latin typeface="Calibri"/>
                <a:ea typeface="Calibri"/>
                <a:cs typeface="Calibri"/>
                <a:sym typeface="Calibri"/>
              </a:rPr>
              <a:t>achristy@gmu.edu</a:t>
            </a:r>
            <a:endParaRPr sz="1600" b="1">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0"/>
          <p:cNvSpPr/>
          <p:nvPr/>
        </p:nvSpPr>
        <p:spPr>
          <a:xfrm>
            <a:off x="-61" y="0"/>
            <a:ext cx="12192000" cy="7007921"/>
          </a:xfrm>
          <a:prstGeom prst="rect">
            <a:avLst/>
          </a:prstGeom>
          <a:solidFill>
            <a:srgbClr val="E5CD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167" name="Google Shape;167;p20"/>
          <p:cNvGrpSpPr/>
          <p:nvPr/>
        </p:nvGrpSpPr>
        <p:grpSpPr>
          <a:xfrm>
            <a:off x="-6445423" y="-15783"/>
            <a:ext cx="17104501" cy="7582740"/>
            <a:chOff x="-6368240" y="-974428"/>
            <a:chExt cx="17104501" cy="7582740"/>
          </a:xfrm>
        </p:grpSpPr>
        <p:sp>
          <p:nvSpPr>
            <p:cNvPr id="168" name="Google Shape;168;p20"/>
            <p:cNvSpPr/>
            <p:nvPr/>
          </p:nvSpPr>
          <p:spPr>
            <a:xfrm>
              <a:off x="-6368240" y="-974428"/>
              <a:ext cx="7582740" cy="7582740"/>
            </a:xfrm>
            <a:prstGeom prst="blockArc">
              <a:avLst>
                <a:gd name="adj1" fmla="val 18900000"/>
                <a:gd name="adj2" fmla="val 2700000"/>
                <a:gd name="adj3" fmla="val 285"/>
              </a:avLst>
            </a:prstGeom>
            <a:noFill/>
            <a:ln w="15875" cap="flat" cmpd="sng">
              <a:solidFill>
                <a:srgbClr val="A239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781983" y="563388"/>
              <a:ext cx="9954278" cy="1126776"/>
            </a:xfrm>
            <a:prstGeom prst="rect">
              <a:avLst/>
            </a:prstGeom>
            <a:solidFill>
              <a:srgbClr val="335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txBox="1"/>
            <p:nvPr/>
          </p:nvSpPr>
          <p:spPr>
            <a:xfrm>
              <a:off x="781983" y="563388"/>
              <a:ext cx="9954278" cy="1126776"/>
            </a:xfrm>
            <a:prstGeom prst="rect">
              <a:avLst/>
            </a:prstGeom>
            <a:noFill/>
            <a:ln>
              <a:noFill/>
            </a:ln>
          </p:spPr>
          <p:txBody>
            <a:bodyPr spcFirstLastPara="1" wrap="square" lIns="894375" tIns="99050" rIns="99050" bIns="99050" anchor="ctr" anchorCtr="0">
              <a:noAutofit/>
            </a:bodyPr>
            <a:lstStyle/>
            <a:p>
              <a:pPr marL="0" marR="0" lvl="0" indent="0" algn="l" rtl="0">
                <a:lnSpc>
                  <a:spcPct val="90000"/>
                </a:lnSpc>
                <a:spcBef>
                  <a:spcPts val="0"/>
                </a:spcBef>
                <a:spcAft>
                  <a:spcPts val="0"/>
                </a:spcAft>
                <a:buClr>
                  <a:schemeClr val="lt1"/>
                </a:buClr>
                <a:buSzPts val="3900"/>
                <a:buFont typeface="Calibri"/>
                <a:buNone/>
              </a:pPr>
              <a:r>
                <a:rPr lang="en-US" sz="3900">
                  <a:solidFill>
                    <a:schemeClr val="lt1"/>
                  </a:solidFill>
                  <a:latin typeface="Calibri"/>
                  <a:ea typeface="Calibri"/>
                  <a:cs typeface="Calibri"/>
                  <a:sym typeface="Calibri"/>
                </a:rPr>
                <a:t> Patterns of Disproportionality</a:t>
              </a:r>
              <a:endParaRPr/>
            </a:p>
          </p:txBody>
        </p:sp>
        <p:sp>
          <p:nvSpPr>
            <p:cNvPr id="171" name="Google Shape;171;p20"/>
            <p:cNvSpPr/>
            <p:nvPr/>
          </p:nvSpPr>
          <p:spPr>
            <a:xfrm>
              <a:off x="77747" y="422541"/>
              <a:ext cx="1408470" cy="140847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1191566" y="2253553"/>
              <a:ext cx="9544694" cy="1126776"/>
            </a:xfrm>
            <a:prstGeom prst="rect">
              <a:avLst/>
            </a:prstGeom>
            <a:solidFill>
              <a:srgbClr val="C0D6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txBox="1"/>
            <p:nvPr/>
          </p:nvSpPr>
          <p:spPr>
            <a:xfrm>
              <a:off x="1191566" y="2253553"/>
              <a:ext cx="9544694" cy="1126776"/>
            </a:xfrm>
            <a:prstGeom prst="rect">
              <a:avLst/>
            </a:prstGeom>
            <a:noFill/>
            <a:ln>
              <a:noFill/>
            </a:ln>
          </p:spPr>
          <p:txBody>
            <a:bodyPr spcFirstLastPara="1" wrap="square" lIns="894375" tIns="99050" rIns="99050" bIns="99050" anchor="ctr" anchorCtr="0">
              <a:noAutofit/>
            </a:bodyPr>
            <a:lstStyle/>
            <a:p>
              <a:pPr marL="0" marR="0" lvl="0" indent="0" algn="l" rtl="0">
                <a:lnSpc>
                  <a:spcPct val="90000"/>
                </a:lnSpc>
                <a:spcBef>
                  <a:spcPts val="0"/>
                </a:spcBef>
                <a:spcAft>
                  <a:spcPts val="0"/>
                </a:spcAft>
                <a:buClr>
                  <a:schemeClr val="dk1"/>
                </a:buClr>
                <a:buSzPts val="3900"/>
                <a:buFont typeface="Calibri"/>
                <a:buNone/>
              </a:pPr>
              <a:r>
                <a:rPr lang="en-US" sz="3900">
                  <a:solidFill>
                    <a:schemeClr val="dk1"/>
                  </a:solidFill>
                  <a:latin typeface="Calibri"/>
                  <a:ea typeface="Calibri"/>
                  <a:cs typeface="Calibri"/>
                  <a:sym typeface="Calibri"/>
                </a:rPr>
                <a:t>Underlying causes and contributing factors</a:t>
              </a:r>
              <a:endParaRPr/>
            </a:p>
          </p:txBody>
        </p:sp>
        <p:sp>
          <p:nvSpPr>
            <p:cNvPr id="174" name="Google Shape;174;p20"/>
            <p:cNvSpPr/>
            <p:nvPr/>
          </p:nvSpPr>
          <p:spPr>
            <a:xfrm>
              <a:off x="487330" y="2112706"/>
              <a:ext cx="1408470" cy="140847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781983" y="3943718"/>
              <a:ext cx="9954278" cy="1126776"/>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txBox="1"/>
            <p:nvPr/>
          </p:nvSpPr>
          <p:spPr>
            <a:xfrm>
              <a:off x="781983" y="3943718"/>
              <a:ext cx="9954278" cy="1126776"/>
            </a:xfrm>
            <a:prstGeom prst="rect">
              <a:avLst/>
            </a:prstGeom>
            <a:noFill/>
            <a:ln>
              <a:noFill/>
            </a:ln>
          </p:spPr>
          <p:txBody>
            <a:bodyPr spcFirstLastPara="1" wrap="square" lIns="894375" tIns="99050" rIns="99050" bIns="99050" anchor="ctr" anchorCtr="0">
              <a:noAutofit/>
            </a:bodyPr>
            <a:lstStyle/>
            <a:p>
              <a:pPr marL="0" marR="0" lvl="0" indent="0" algn="l" rtl="0">
                <a:lnSpc>
                  <a:spcPct val="90000"/>
                </a:lnSpc>
                <a:spcBef>
                  <a:spcPts val="0"/>
                </a:spcBef>
                <a:spcAft>
                  <a:spcPts val="0"/>
                </a:spcAft>
                <a:buClr>
                  <a:schemeClr val="dk1"/>
                </a:buClr>
                <a:buSzPts val="3900"/>
                <a:buFont typeface="Calibri"/>
                <a:buNone/>
              </a:pPr>
              <a:r>
                <a:rPr lang="en-US" sz="3900">
                  <a:solidFill>
                    <a:schemeClr val="dk1"/>
                  </a:solidFill>
                  <a:latin typeface="Calibri"/>
                  <a:ea typeface="Calibri"/>
                  <a:cs typeface="Calibri"/>
                  <a:sym typeface="Calibri"/>
                </a:rPr>
                <a:t>Legal and policy issues</a:t>
              </a:r>
              <a:endParaRPr/>
            </a:p>
          </p:txBody>
        </p:sp>
        <p:sp>
          <p:nvSpPr>
            <p:cNvPr id="177" name="Google Shape;177;p20"/>
            <p:cNvSpPr/>
            <p:nvPr/>
          </p:nvSpPr>
          <p:spPr>
            <a:xfrm>
              <a:off x="77747" y="3802871"/>
              <a:ext cx="1408470" cy="140847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Google Shape;178;p20" descr="Badge 1 with solid fill"/>
          <p:cNvPicPr preferRelativeResize="0"/>
          <p:nvPr/>
        </p:nvPicPr>
        <p:blipFill rotWithShape="1">
          <a:blip r:embed="rId3">
            <a:alphaModFix/>
          </a:blip>
          <a:srcRect/>
          <a:stretch/>
        </p:blipFill>
        <p:spPr>
          <a:xfrm>
            <a:off x="-91931" y="1271407"/>
            <a:ext cx="1618890" cy="1614098"/>
          </a:xfrm>
          <a:prstGeom prst="rect">
            <a:avLst/>
          </a:prstGeom>
          <a:noFill/>
          <a:ln>
            <a:noFill/>
          </a:ln>
        </p:spPr>
      </p:pic>
      <p:pic>
        <p:nvPicPr>
          <p:cNvPr id="179" name="Google Shape;179;p20" descr="Badge 3 with solid fill"/>
          <p:cNvPicPr preferRelativeResize="0"/>
          <p:nvPr/>
        </p:nvPicPr>
        <p:blipFill rotWithShape="1">
          <a:blip r:embed="rId4">
            <a:alphaModFix/>
          </a:blip>
          <a:srcRect/>
          <a:stretch/>
        </p:blipFill>
        <p:spPr>
          <a:xfrm>
            <a:off x="-104523" y="4665669"/>
            <a:ext cx="1618890" cy="1614096"/>
          </a:xfrm>
          <a:prstGeom prst="rect">
            <a:avLst/>
          </a:prstGeom>
          <a:noFill/>
          <a:ln>
            <a:noFill/>
          </a:ln>
        </p:spPr>
      </p:pic>
      <p:pic>
        <p:nvPicPr>
          <p:cNvPr id="180" name="Google Shape;180;p20" descr="Badge with solid fill"/>
          <p:cNvPicPr preferRelativeResize="0"/>
          <p:nvPr/>
        </p:nvPicPr>
        <p:blipFill rotWithShape="1">
          <a:blip r:embed="rId5">
            <a:alphaModFix/>
          </a:blip>
          <a:srcRect/>
          <a:stretch/>
        </p:blipFill>
        <p:spPr>
          <a:xfrm>
            <a:off x="316006" y="2968539"/>
            <a:ext cx="1614097" cy="1614096"/>
          </a:xfrm>
          <a:prstGeom prst="rect">
            <a:avLst/>
          </a:prstGeom>
          <a:noFill/>
          <a:ln>
            <a:noFill/>
          </a:ln>
        </p:spPr>
      </p:pic>
      <p:sp>
        <p:nvSpPr>
          <p:cNvPr id="181" name="Google Shape;181;p20"/>
          <p:cNvSpPr txBox="1"/>
          <p:nvPr/>
        </p:nvSpPr>
        <p:spPr>
          <a:xfrm>
            <a:off x="-61" y="97072"/>
            <a:ext cx="2364216"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937900" y="1092775"/>
            <a:ext cx="10515600" cy="87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200"/>
              <a:buFont typeface="Calibri"/>
              <a:buNone/>
            </a:pPr>
            <a:r>
              <a:rPr lang="en-US" sz="4900">
                <a:latin typeface="Calibri"/>
                <a:ea typeface="Calibri"/>
                <a:cs typeface="Calibri"/>
                <a:sym typeface="Calibri"/>
              </a:rPr>
              <a:t>History of Segregation and </a:t>
            </a:r>
            <a:endParaRPr sz="4900">
              <a:latin typeface="Calibri"/>
              <a:ea typeface="Calibri"/>
              <a:cs typeface="Calibri"/>
              <a:sym typeface="Calibri"/>
            </a:endParaRPr>
          </a:p>
          <a:p>
            <a:pPr marL="0" lvl="0" indent="0" algn="ctr" rtl="0">
              <a:spcBef>
                <a:spcPts val="0"/>
              </a:spcBef>
              <a:spcAft>
                <a:spcPts val="0"/>
              </a:spcAft>
              <a:buClr>
                <a:srgbClr val="262626"/>
              </a:buClr>
              <a:buSzPts val="3200"/>
              <a:buFont typeface="Calibri"/>
              <a:buNone/>
            </a:pPr>
            <a:r>
              <a:rPr lang="en-US" sz="4900">
                <a:latin typeface="Calibri"/>
                <a:ea typeface="Calibri"/>
                <a:cs typeface="Calibri"/>
                <a:sym typeface="Calibri"/>
              </a:rPr>
              <a:t>Unequal Access to Education</a:t>
            </a:r>
            <a:endParaRPr sz="4900"/>
          </a:p>
        </p:txBody>
      </p:sp>
      <p:sp>
        <p:nvSpPr>
          <p:cNvPr id="187" name="Google Shape;187;p21"/>
          <p:cNvSpPr txBox="1">
            <a:spLocks noGrp="1"/>
          </p:cNvSpPr>
          <p:nvPr>
            <p:ph type="body" idx="1"/>
          </p:nvPr>
        </p:nvSpPr>
        <p:spPr>
          <a:xfrm>
            <a:off x="937900" y="2540300"/>
            <a:ext cx="10515600" cy="3714000"/>
          </a:xfrm>
          <a:prstGeom prst="rect">
            <a:avLst/>
          </a:prstGeom>
          <a:noFill/>
          <a:ln>
            <a:noFill/>
          </a:ln>
        </p:spPr>
        <p:txBody>
          <a:bodyPr spcFirstLastPara="1" wrap="square" lIns="91425" tIns="45700" rIns="91425" bIns="45700" anchor="t" anchorCtr="0">
            <a:normAutofit lnSpcReduction="10000"/>
          </a:bodyPr>
          <a:lstStyle/>
          <a:p>
            <a:pPr marL="285750" lvl="0" indent="-298894" algn="l" rtl="0">
              <a:lnSpc>
                <a:spcPct val="100000"/>
              </a:lnSpc>
              <a:spcBef>
                <a:spcPts val="0"/>
              </a:spcBef>
              <a:spcAft>
                <a:spcPts val="0"/>
              </a:spcAft>
              <a:buSzPts val="2760"/>
              <a:buChar char="•"/>
            </a:pPr>
            <a:r>
              <a:rPr lang="en-US"/>
              <a:t>Based on deficit model and reinforced by law/policy </a:t>
            </a:r>
            <a:endParaRPr/>
          </a:p>
          <a:p>
            <a:pPr marL="742950" lvl="1" indent="-294005" algn="l" rtl="0">
              <a:lnSpc>
                <a:spcPct val="100000"/>
              </a:lnSpc>
              <a:spcBef>
                <a:spcPts val="500"/>
              </a:spcBef>
              <a:spcAft>
                <a:spcPts val="0"/>
              </a:spcAft>
              <a:buSzPts val="2200"/>
              <a:buChar char="•"/>
            </a:pPr>
            <a:r>
              <a:rPr lang="en-US" sz="2200"/>
              <a:t>Native American boarding schools</a:t>
            </a:r>
            <a:endParaRPr sz="2200"/>
          </a:p>
          <a:p>
            <a:pPr marL="742950" lvl="1" indent="-294005" algn="l" rtl="0">
              <a:lnSpc>
                <a:spcPct val="100000"/>
              </a:lnSpc>
              <a:spcBef>
                <a:spcPts val="500"/>
              </a:spcBef>
              <a:spcAft>
                <a:spcPts val="0"/>
              </a:spcAft>
              <a:buSzPts val="2200"/>
              <a:buChar char="•"/>
            </a:pPr>
            <a:r>
              <a:rPr lang="en-US" sz="2200"/>
              <a:t>Denial of education to African Americans matter of law</a:t>
            </a:r>
            <a:endParaRPr sz="2200"/>
          </a:p>
          <a:p>
            <a:pPr marL="742950" lvl="1" indent="-294005" algn="l" rtl="0">
              <a:lnSpc>
                <a:spcPct val="100000"/>
              </a:lnSpc>
              <a:spcBef>
                <a:spcPts val="500"/>
              </a:spcBef>
              <a:spcAft>
                <a:spcPts val="0"/>
              </a:spcAft>
              <a:buSzPts val="2200"/>
              <a:buChar char="•"/>
            </a:pPr>
            <a:r>
              <a:rPr lang="en-US" sz="2200"/>
              <a:t>Separate but equal in Plessy v. Fergusson</a:t>
            </a:r>
            <a:endParaRPr sz="2200"/>
          </a:p>
          <a:p>
            <a:pPr marL="742950" lvl="1" indent="-294005" algn="l" rtl="0">
              <a:lnSpc>
                <a:spcPct val="100000"/>
              </a:lnSpc>
              <a:spcBef>
                <a:spcPts val="500"/>
              </a:spcBef>
              <a:spcAft>
                <a:spcPts val="0"/>
              </a:spcAft>
              <a:buSzPts val="2200"/>
              <a:buChar char="•"/>
            </a:pPr>
            <a:r>
              <a:rPr lang="en-US" sz="2200"/>
              <a:t>Redlining in real estate</a:t>
            </a:r>
            <a:endParaRPr sz="2200"/>
          </a:p>
          <a:p>
            <a:pPr marL="742950" lvl="1" indent="-294005" algn="l" rtl="0">
              <a:lnSpc>
                <a:spcPct val="100000"/>
              </a:lnSpc>
              <a:spcBef>
                <a:spcPts val="500"/>
              </a:spcBef>
              <a:spcAft>
                <a:spcPts val="0"/>
              </a:spcAft>
              <a:buSzPts val="2200"/>
              <a:buChar char="•"/>
            </a:pPr>
            <a:r>
              <a:rPr lang="en-US" sz="2200"/>
              <a:t>English-only education</a:t>
            </a:r>
            <a:endParaRPr sz="2200"/>
          </a:p>
          <a:p>
            <a:pPr marL="742950" lvl="1" indent="-294005" algn="l" rtl="0">
              <a:lnSpc>
                <a:spcPct val="100000"/>
              </a:lnSpc>
              <a:spcBef>
                <a:spcPts val="500"/>
              </a:spcBef>
              <a:spcAft>
                <a:spcPts val="0"/>
              </a:spcAft>
              <a:buSzPts val="2200"/>
              <a:buChar char="•"/>
            </a:pPr>
            <a:r>
              <a:rPr lang="en-US" sz="2200"/>
              <a:t>Redistricting of school and congressional boundaries to exclude African American students and protect power of White voters</a:t>
            </a:r>
            <a:endParaRPr sz="2200"/>
          </a:p>
          <a:p>
            <a:pPr marL="742950" lvl="1" indent="-294005" algn="l" rtl="0">
              <a:lnSpc>
                <a:spcPct val="100000"/>
              </a:lnSpc>
              <a:spcBef>
                <a:spcPts val="500"/>
              </a:spcBef>
              <a:spcAft>
                <a:spcPts val="0"/>
              </a:spcAft>
              <a:buSzPts val="2200"/>
              <a:buChar char="•"/>
            </a:pPr>
            <a:r>
              <a:rPr lang="en-US"/>
              <a:t>1968 – Lloyd Dunn observed that poor and non-white students often deemed “unable to learn” and sent to isolated special education classrooms</a:t>
            </a:r>
            <a:endParaRPr/>
          </a:p>
        </p:txBody>
      </p:sp>
      <p:pic>
        <p:nvPicPr>
          <p:cNvPr id="188" name="Google Shape;188;p21"/>
          <p:cNvPicPr preferRelativeResize="0"/>
          <p:nvPr/>
        </p:nvPicPr>
        <p:blipFill>
          <a:blip r:embed="rId3">
            <a:alphaModFix amt="29000"/>
          </a:blip>
          <a:stretch>
            <a:fillRect/>
          </a:stretch>
        </p:blipFill>
        <p:spPr>
          <a:xfrm>
            <a:off x="4427177" y="1326725"/>
            <a:ext cx="8115876" cy="5531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p:nvPr/>
        </p:nvSpPr>
        <p:spPr>
          <a:xfrm>
            <a:off x="483800" y="483800"/>
            <a:ext cx="11220600" cy="589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a:off x="7968925" y="551600"/>
            <a:ext cx="3638400" cy="5780100"/>
          </a:xfrm>
          <a:prstGeom prst="rect">
            <a:avLst/>
          </a:prstGeom>
          <a:solidFill>
            <a:srgbClr val="FFC000">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a:off x="4120300" y="551700"/>
            <a:ext cx="3676500" cy="5780100"/>
          </a:xfrm>
          <a:prstGeom prst="rect">
            <a:avLst/>
          </a:prstGeom>
          <a:solidFill>
            <a:srgbClr val="C0D669">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a:off x="584500" y="551700"/>
            <a:ext cx="3345300" cy="5780100"/>
          </a:xfrm>
          <a:prstGeom prst="rect">
            <a:avLst/>
          </a:prstGeom>
          <a:solidFill>
            <a:srgbClr val="446E9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txBox="1">
            <a:spLocks noGrp="1"/>
          </p:cNvSpPr>
          <p:nvPr>
            <p:ph type="title"/>
          </p:nvPr>
        </p:nvSpPr>
        <p:spPr>
          <a:xfrm>
            <a:off x="623995" y="-228588"/>
            <a:ext cx="10944000" cy="920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US" sz="3200">
                <a:latin typeface="Calibri"/>
                <a:ea typeface="Calibri"/>
                <a:cs typeface="Calibri"/>
                <a:sym typeface="Calibri"/>
              </a:rPr>
              <a:t> Counterviews to Anastasiou and Kauffman </a:t>
            </a:r>
            <a:endParaRPr sz="3200">
              <a:latin typeface="Calibri"/>
              <a:ea typeface="Calibri"/>
              <a:cs typeface="Calibri"/>
              <a:sym typeface="Calibri"/>
            </a:endParaRPr>
          </a:p>
        </p:txBody>
      </p:sp>
      <p:sp>
        <p:nvSpPr>
          <p:cNvPr id="198" name="Google Shape;198;p22"/>
          <p:cNvSpPr txBox="1"/>
          <p:nvPr/>
        </p:nvSpPr>
        <p:spPr>
          <a:xfrm>
            <a:off x="7969000" y="1166400"/>
            <a:ext cx="36384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Refusal to discuss race leaves the ways in which racism is interwoven in the fabric of our society unchallenged.</a:t>
            </a:r>
            <a:endParaRPr>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Strict adherence to positivism = embracing of medical model of disability.  </a:t>
            </a:r>
            <a:endParaRPr>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For positivists or traditionalists, </a:t>
            </a:r>
            <a:br>
              <a:rPr lang="en-US" sz="1800" i="0" u="none" strike="noStrike" cap="none">
                <a:solidFill>
                  <a:schemeClr val="dk1"/>
                </a:solidFill>
                <a:latin typeface="Calibri"/>
                <a:ea typeface="Calibri"/>
                <a:cs typeface="Calibri"/>
                <a:sym typeface="Calibri"/>
              </a:rPr>
            </a:br>
            <a:r>
              <a:rPr lang="en-US" sz="1800" i="0" u="none" strike="noStrike" cap="none">
                <a:solidFill>
                  <a:schemeClr val="dk1"/>
                </a:solidFill>
                <a:latin typeface="Calibri"/>
                <a:ea typeface="Calibri"/>
                <a:cs typeface="Calibri"/>
                <a:sym typeface="Calibri"/>
              </a:rPr>
              <a:t>“Historical and institutional racism is assumed to be sufficiently acknowledged…”</a:t>
            </a:r>
            <a:endParaRPr>
              <a:latin typeface="Calibri"/>
              <a:ea typeface="Calibri"/>
              <a:cs typeface="Calibri"/>
              <a:sym typeface="Calibri"/>
            </a:endParaRPr>
          </a:p>
          <a:p>
            <a:pPr marL="0" marR="0" lvl="0" indent="0" algn="l" rtl="0">
              <a:spcBef>
                <a:spcPts val="0"/>
              </a:spcBef>
              <a:spcAft>
                <a:spcPts val="0"/>
              </a:spcAft>
              <a:buNone/>
            </a:pPr>
            <a:endParaRPr sz="180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Racism cannot be “bracketed” or divorced from special education. </a:t>
            </a:r>
            <a:endParaRPr sz="1800" i="0" u="none" strike="noStrike" cap="none">
              <a:solidFill>
                <a:schemeClr val="dk1"/>
              </a:solidFill>
              <a:latin typeface="Calibri"/>
              <a:ea typeface="Calibri"/>
              <a:cs typeface="Calibri"/>
              <a:sym typeface="Calibri"/>
            </a:endParaRPr>
          </a:p>
        </p:txBody>
      </p:sp>
      <p:sp>
        <p:nvSpPr>
          <p:cNvPr id="199" name="Google Shape;199;p22"/>
          <p:cNvSpPr txBox="1"/>
          <p:nvPr/>
        </p:nvSpPr>
        <p:spPr>
          <a:xfrm>
            <a:off x="4177675" y="1471200"/>
            <a:ext cx="3535800" cy="4540800"/>
          </a:xfrm>
          <a:prstGeom prst="rect">
            <a:avLst/>
          </a:prstGeom>
          <a:noFill/>
          <a:ln>
            <a:noFill/>
          </a:ln>
        </p:spPr>
        <p:txBody>
          <a:bodyPr spcFirstLastPara="1" wrap="square" lIns="91425" tIns="45700" rIns="91425" bIns="45700" anchor="t" anchorCtr="0">
            <a:spAutoFit/>
          </a:bodyPr>
          <a:lstStyle/>
          <a:p>
            <a:pPr marL="285750" marR="0" lvl="0" indent="-279400" algn="l" rtl="0">
              <a:spcBef>
                <a:spcPts val="0"/>
              </a:spcBef>
              <a:spcAft>
                <a:spcPts val="0"/>
              </a:spcAft>
              <a:buClr>
                <a:schemeClr val="dk1"/>
              </a:buClr>
              <a:buSzPts val="1700"/>
              <a:buFont typeface="Calibri"/>
              <a:buChar char="•"/>
            </a:pPr>
            <a:r>
              <a:rPr lang="en-US" sz="1700" i="0" u="none" strike="noStrike" cap="none">
                <a:solidFill>
                  <a:schemeClr val="dk1"/>
                </a:solidFill>
                <a:latin typeface="Calibri"/>
                <a:ea typeface="Calibri"/>
                <a:cs typeface="Calibri"/>
                <a:sym typeface="Calibri"/>
              </a:rPr>
              <a:t>“The </a:t>
            </a:r>
            <a:r>
              <a:rPr lang="en-US" sz="1700" i="1" u="none" strike="noStrike" cap="none">
                <a:solidFill>
                  <a:schemeClr val="dk1"/>
                </a:solidFill>
                <a:latin typeface="Calibri"/>
                <a:ea typeface="Calibri"/>
                <a:cs typeface="Calibri"/>
                <a:sym typeface="Calibri"/>
              </a:rPr>
              <a:t>sculpting of (in)competence with ephemeral categories” </a:t>
            </a:r>
            <a:r>
              <a:rPr lang="en-US" sz="1700" i="0" u="none" strike="noStrike" cap="none">
                <a:solidFill>
                  <a:schemeClr val="dk1"/>
                </a:solidFill>
                <a:latin typeface="Calibri"/>
                <a:ea typeface="Calibri"/>
                <a:cs typeface="Calibri"/>
                <a:sym typeface="Calibri"/>
              </a:rPr>
              <a:t>allows race to be visible at times and invisible at others. </a:t>
            </a:r>
            <a:endParaRPr sz="1300">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700" i="0" u="none" strike="noStrike" cap="none">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n-US" sz="1700" i="0" u="none" strike="noStrike" cap="none">
                <a:solidFill>
                  <a:schemeClr val="dk1"/>
                </a:solidFill>
                <a:latin typeface="Calibri"/>
                <a:ea typeface="Calibri"/>
                <a:cs typeface="Calibri"/>
                <a:sym typeface="Calibri"/>
              </a:rPr>
              <a:t>Disability identification of White and students of color do not have the same meaning or consequences</a:t>
            </a:r>
            <a:endParaRPr sz="1700" i="1" u="none" strike="noStrike" cap="none">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700" i="0" u="none" strike="noStrike" cap="none">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n-US" sz="1700" i="0" u="none" strike="noStrike" cap="none">
                <a:solidFill>
                  <a:schemeClr val="dk1"/>
                </a:solidFill>
                <a:latin typeface="Calibri"/>
                <a:ea typeface="Calibri"/>
                <a:cs typeface="Calibri"/>
                <a:sym typeface="Calibri"/>
              </a:rPr>
              <a:t>Special education identification practices are  not the “‘result of </a:t>
            </a:r>
            <a:r>
              <a:rPr lang="en-US" sz="1700" i="1" u="none" strike="noStrike" cap="none">
                <a:solidFill>
                  <a:schemeClr val="dk1"/>
                </a:solidFill>
                <a:latin typeface="Calibri"/>
                <a:ea typeface="Calibri"/>
                <a:cs typeface="Calibri"/>
                <a:sym typeface="Calibri"/>
              </a:rPr>
              <a:t>neutral </a:t>
            </a:r>
            <a:r>
              <a:rPr lang="en-US" sz="1700" i="0" u="none" strike="noStrike" cap="none">
                <a:solidFill>
                  <a:schemeClr val="dk1"/>
                </a:solidFill>
                <a:latin typeface="Calibri"/>
                <a:ea typeface="Calibri"/>
                <a:cs typeface="Calibri"/>
                <a:sym typeface="Calibri"/>
              </a:rPr>
              <a:t>sorting and choice’ (Harris, 2001, p. 1774, emphasis added).”</a:t>
            </a:r>
            <a:endParaRPr sz="1300">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700" i="0" u="none" strike="noStrike" cap="none">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n-US" sz="1700" i="0" u="none" strike="noStrike" cap="none">
                <a:solidFill>
                  <a:schemeClr val="dk1"/>
                </a:solidFill>
                <a:latin typeface="Calibri"/>
                <a:ea typeface="Calibri"/>
                <a:cs typeface="Calibri"/>
                <a:sym typeface="Calibri"/>
              </a:rPr>
              <a:t>The nature of race skews resources, access, and power. </a:t>
            </a:r>
            <a:endParaRPr sz="1700" b="1" i="0" u="none" strike="noStrike" cap="none">
              <a:solidFill>
                <a:schemeClr val="dk1"/>
              </a:solidFill>
              <a:latin typeface="Calibri"/>
              <a:ea typeface="Calibri"/>
              <a:cs typeface="Calibri"/>
              <a:sym typeface="Calibri"/>
            </a:endParaRPr>
          </a:p>
        </p:txBody>
      </p:sp>
      <p:sp>
        <p:nvSpPr>
          <p:cNvPr id="200" name="Google Shape;200;p22"/>
          <p:cNvSpPr txBox="1"/>
          <p:nvPr/>
        </p:nvSpPr>
        <p:spPr>
          <a:xfrm>
            <a:off x="584500" y="1471200"/>
            <a:ext cx="3276900" cy="3971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Identification for special education based on two requirements: </a:t>
            </a:r>
            <a:endParaRPr>
              <a:latin typeface="Calibri"/>
              <a:ea typeface="Calibri"/>
              <a:cs typeface="Calibri"/>
              <a:sym typeface="Calibri"/>
            </a:endParaRPr>
          </a:p>
          <a:p>
            <a:pPr marL="0" marR="0" lvl="0" indent="0" algn="l" rtl="0">
              <a:spcBef>
                <a:spcPts val="0"/>
              </a:spcBef>
              <a:spcAft>
                <a:spcPts val="0"/>
              </a:spcAft>
              <a:buNone/>
            </a:pPr>
            <a:r>
              <a:rPr lang="en-US" sz="1800" i="0" u="none" strike="noStrike" cap="none">
                <a:solidFill>
                  <a:schemeClr val="dk1"/>
                </a:solidFill>
                <a:latin typeface="Calibri"/>
                <a:ea typeface="Calibri"/>
                <a:cs typeface="Calibri"/>
                <a:sym typeface="Calibri"/>
              </a:rPr>
              <a:t>	1. Presence of a disability</a:t>
            </a:r>
            <a:endParaRPr>
              <a:latin typeface="Calibri"/>
              <a:ea typeface="Calibri"/>
              <a:cs typeface="Calibri"/>
              <a:sym typeface="Calibri"/>
            </a:endParaRPr>
          </a:p>
          <a:p>
            <a:pPr marL="0" marR="0" lvl="0" indent="0" algn="l" rtl="0">
              <a:spcBef>
                <a:spcPts val="0"/>
              </a:spcBef>
              <a:spcAft>
                <a:spcPts val="0"/>
              </a:spcAft>
              <a:buNone/>
            </a:pPr>
            <a:r>
              <a:rPr lang="en-US" sz="1800" i="0" u="none" strike="noStrike" cap="none">
                <a:solidFill>
                  <a:schemeClr val="dk1"/>
                </a:solidFill>
                <a:latin typeface="Calibri"/>
                <a:ea typeface="Calibri"/>
                <a:cs typeface="Calibri"/>
                <a:sym typeface="Calibri"/>
              </a:rPr>
              <a:t>	2. Need for specially</a:t>
            </a:r>
            <a:endParaRPr>
              <a:latin typeface="Calibri"/>
              <a:ea typeface="Calibri"/>
              <a:cs typeface="Calibri"/>
              <a:sym typeface="Calibri"/>
            </a:endParaRPr>
          </a:p>
          <a:p>
            <a:pPr marL="0" marR="0" lvl="0" indent="0" algn="l" rtl="0">
              <a:spcBef>
                <a:spcPts val="0"/>
              </a:spcBef>
              <a:spcAft>
                <a:spcPts val="0"/>
              </a:spcAft>
              <a:buNone/>
            </a:pPr>
            <a:r>
              <a:rPr lang="en-US" sz="1800" i="0" u="none" strike="noStrike" cap="none">
                <a:solidFill>
                  <a:schemeClr val="dk1"/>
                </a:solidFill>
                <a:latin typeface="Calibri"/>
                <a:ea typeface="Calibri"/>
                <a:cs typeface="Calibri"/>
                <a:sym typeface="Calibri"/>
              </a:rPr>
              <a:t>	 designed instruction.</a:t>
            </a:r>
            <a:endParaRPr>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For Anastasiou and Kauffman,  poverty and cultural differences” = “disorders.”</a:t>
            </a:r>
            <a:endParaRPr>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0" u="none" strike="noStrike" cap="none">
                <a:solidFill>
                  <a:schemeClr val="dk1"/>
                </a:solidFill>
                <a:latin typeface="Calibri"/>
                <a:ea typeface="Calibri"/>
                <a:cs typeface="Calibri"/>
                <a:sym typeface="Calibri"/>
              </a:rPr>
              <a:t>CLD students may be denied access to education that offers capital.</a:t>
            </a:r>
            <a:endParaRPr>
              <a:latin typeface="Calibri"/>
              <a:ea typeface="Calibri"/>
              <a:cs typeface="Calibri"/>
              <a:sym typeface="Calibri"/>
            </a:endParaRPr>
          </a:p>
        </p:txBody>
      </p:sp>
      <p:cxnSp>
        <p:nvCxnSpPr>
          <p:cNvPr id="201" name="Google Shape;201;p22"/>
          <p:cNvCxnSpPr/>
          <p:nvPr/>
        </p:nvCxnSpPr>
        <p:spPr>
          <a:xfrm>
            <a:off x="4019550" y="1619250"/>
            <a:ext cx="0" cy="4515000"/>
          </a:xfrm>
          <a:prstGeom prst="straightConnector1">
            <a:avLst/>
          </a:prstGeom>
          <a:noFill/>
          <a:ln w="25400" cap="rnd" cmpd="sng">
            <a:solidFill>
              <a:srgbClr val="BF9000"/>
            </a:solidFill>
            <a:prstDash val="solid"/>
            <a:miter lim="800000"/>
            <a:headEnd type="none" w="sm" len="sm"/>
            <a:tailEnd type="none" w="sm" len="sm"/>
          </a:ln>
        </p:spPr>
      </p:cxnSp>
      <p:cxnSp>
        <p:nvCxnSpPr>
          <p:cNvPr id="202" name="Google Shape;202;p22"/>
          <p:cNvCxnSpPr/>
          <p:nvPr/>
        </p:nvCxnSpPr>
        <p:spPr>
          <a:xfrm>
            <a:off x="7911542" y="1619250"/>
            <a:ext cx="0" cy="4515000"/>
          </a:xfrm>
          <a:prstGeom prst="straightConnector1">
            <a:avLst/>
          </a:prstGeom>
          <a:noFill/>
          <a:ln w="25400" cap="rnd" cmpd="sng">
            <a:solidFill>
              <a:srgbClr val="BF9000"/>
            </a:solidFill>
            <a:prstDash val="solid"/>
            <a:miter lim="800000"/>
            <a:headEnd type="none" w="sm" len="sm"/>
            <a:tailEnd type="none" w="sm" len="sm"/>
          </a:ln>
        </p:spPr>
      </p:cxnSp>
      <p:sp>
        <p:nvSpPr>
          <p:cNvPr id="203" name="Google Shape;203;p22"/>
          <p:cNvSpPr txBox="1"/>
          <p:nvPr/>
        </p:nvSpPr>
        <p:spPr>
          <a:xfrm>
            <a:off x="584489" y="691497"/>
            <a:ext cx="2364300" cy="33870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Whitford &amp; Carrero (2019)</a:t>
            </a:r>
            <a:endParaRPr sz="1600">
              <a:solidFill>
                <a:schemeClr val="dk1"/>
              </a:solidFill>
              <a:latin typeface="Garamond"/>
              <a:ea typeface="Garamond"/>
              <a:cs typeface="Garamond"/>
              <a:sym typeface="Garamond"/>
            </a:endParaRPr>
          </a:p>
        </p:txBody>
      </p:sp>
      <p:sp>
        <p:nvSpPr>
          <p:cNvPr id="204" name="Google Shape;204;p22"/>
          <p:cNvSpPr txBox="1"/>
          <p:nvPr/>
        </p:nvSpPr>
        <p:spPr>
          <a:xfrm>
            <a:off x="4120295" y="691500"/>
            <a:ext cx="1294800" cy="33870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Artiles (2019)</a:t>
            </a:r>
            <a:endParaRPr sz="1600">
              <a:solidFill>
                <a:schemeClr val="dk1"/>
              </a:solidFill>
              <a:latin typeface="Garamond"/>
              <a:ea typeface="Garamond"/>
              <a:cs typeface="Garamond"/>
              <a:sym typeface="Garamond"/>
            </a:endParaRPr>
          </a:p>
        </p:txBody>
      </p:sp>
      <p:sp>
        <p:nvSpPr>
          <p:cNvPr id="205" name="Google Shape;205;p22"/>
          <p:cNvSpPr txBox="1"/>
          <p:nvPr/>
        </p:nvSpPr>
        <p:spPr>
          <a:xfrm>
            <a:off x="7949800" y="691500"/>
            <a:ext cx="1929900" cy="33870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Connor, et al. (2019)</a:t>
            </a:r>
            <a:endParaRPr sz="1600">
              <a:solidFill>
                <a:schemeClr val="dk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p:nvPr/>
        </p:nvSpPr>
        <p:spPr>
          <a:xfrm>
            <a:off x="2192695" y="1380931"/>
            <a:ext cx="7800392" cy="4133461"/>
          </a:xfrm>
          <a:prstGeom prst="rect">
            <a:avLst/>
          </a:prstGeom>
          <a:solidFill>
            <a:srgbClr val="C0D669"/>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11" name="Google Shape;211;p23"/>
          <p:cNvSpPr txBox="1">
            <a:spLocks noGrp="1"/>
          </p:cNvSpPr>
          <p:nvPr>
            <p:ph type="ctrTitle"/>
          </p:nvPr>
        </p:nvSpPr>
        <p:spPr>
          <a:xfrm>
            <a:off x="2102964" y="2605532"/>
            <a:ext cx="8208417" cy="174872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000000"/>
              </a:buClr>
              <a:buSzPts val="5400"/>
              <a:buFont typeface="Calibri"/>
              <a:buNone/>
            </a:pPr>
            <a:r>
              <a:rPr lang="en-US">
                <a:solidFill>
                  <a:srgbClr val="000000"/>
                </a:solidFill>
                <a:latin typeface="Calibri"/>
                <a:ea typeface="Calibri"/>
                <a:cs typeface="Calibri"/>
                <a:sym typeface="Calibri"/>
              </a:rPr>
              <a:t>Patterns of </a:t>
            </a:r>
            <a:br>
              <a:rPr lang="en-US">
                <a:solidFill>
                  <a:srgbClr val="000000"/>
                </a:solidFill>
                <a:latin typeface="Calibri"/>
                <a:ea typeface="Calibri"/>
                <a:cs typeface="Calibri"/>
                <a:sym typeface="Calibri"/>
              </a:rPr>
            </a:br>
            <a:r>
              <a:rPr lang="en-US">
                <a:solidFill>
                  <a:srgbClr val="000000"/>
                </a:solidFill>
                <a:latin typeface="Calibri"/>
                <a:ea typeface="Calibri"/>
                <a:cs typeface="Calibri"/>
                <a:sym typeface="Calibri"/>
              </a:rPr>
              <a:t>Over-representation</a:t>
            </a:r>
            <a:endParaRPr>
              <a:solidFill>
                <a:srgbClr val="000000"/>
              </a:solidFill>
              <a:latin typeface="Calibri"/>
              <a:ea typeface="Calibri"/>
              <a:cs typeface="Calibri"/>
              <a:sym typeface="Calibri"/>
            </a:endParaRPr>
          </a:p>
        </p:txBody>
      </p:sp>
      <p:pic>
        <p:nvPicPr>
          <p:cNvPr id="212" name="Google Shape;212;p23" descr="Shampoo clipart stylish mom, Shampoo stylish mom Transparent FREE for  download on WebStockReview 2021"/>
          <p:cNvPicPr preferRelativeResize="0"/>
          <p:nvPr/>
        </p:nvPicPr>
        <p:blipFill rotWithShape="1">
          <a:blip r:embed="rId3">
            <a:alphaModFix/>
          </a:blip>
          <a:srcRect/>
          <a:stretch/>
        </p:blipFill>
        <p:spPr>
          <a:xfrm>
            <a:off x="9339125" y="996983"/>
            <a:ext cx="2665305" cy="4616726"/>
          </a:xfrm>
          <a:prstGeom prst="rect">
            <a:avLst/>
          </a:prstGeom>
          <a:noFill/>
          <a:ln>
            <a:noFill/>
          </a:ln>
        </p:spPr>
      </p:pic>
      <p:sp>
        <p:nvSpPr>
          <p:cNvPr id="213" name="Google Shape;213;p23"/>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214" name="Google Shape;214;p23"/>
          <p:cNvPicPr preferRelativeResize="0"/>
          <p:nvPr/>
        </p:nvPicPr>
        <p:blipFill rotWithShape="1">
          <a:blip r:embed="rId4">
            <a:alphaModFix/>
          </a:blip>
          <a:srcRect/>
          <a:stretch/>
        </p:blipFill>
        <p:spPr>
          <a:xfrm>
            <a:off x="642955" y="552882"/>
            <a:ext cx="2166372" cy="5064760"/>
          </a:xfrm>
          <a:prstGeom prst="rect">
            <a:avLst/>
          </a:prstGeom>
          <a:noFill/>
          <a:ln>
            <a:noFill/>
          </a:ln>
        </p:spPr>
      </p:pic>
      <p:sp>
        <p:nvSpPr>
          <p:cNvPr id="215" name="Google Shape;215;p23"/>
          <p:cNvSpPr txBox="1"/>
          <p:nvPr/>
        </p:nvSpPr>
        <p:spPr>
          <a:xfrm>
            <a:off x="-61" y="97072"/>
            <a:ext cx="2364216"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Anastasiou, et al (2017)</a:t>
            </a:r>
            <a:endParaRPr sz="1800">
              <a:solidFill>
                <a:schemeClr val="dk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p:nvPr/>
        </p:nvSpPr>
        <p:spPr>
          <a:xfrm>
            <a:off x="8199455" y="473277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222" name="Google Shape;222;p24">
            <a:hlinkClick r:id="rId3"/>
          </p:cNvPr>
          <p:cNvSpPr txBox="1"/>
          <p:nvPr/>
        </p:nvSpPr>
        <p:spPr>
          <a:xfrm>
            <a:off x="-2425" y="143175"/>
            <a:ext cx="1582800" cy="46170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Calibri"/>
                <a:ea typeface="Calibri"/>
                <a:cs typeface="Calibri"/>
                <a:sym typeface="Calibri"/>
              </a:rPr>
              <a:t>Icebreaker</a:t>
            </a:r>
            <a:endParaRPr/>
          </a:p>
        </p:txBody>
      </p:sp>
      <p:sp>
        <p:nvSpPr>
          <p:cNvPr id="223" name="Google Shape;223;p24"/>
          <p:cNvSpPr/>
          <p:nvPr/>
        </p:nvSpPr>
        <p:spPr>
          <a:xfrm rot="5400000">
            <a:off x="5721652" y="1596748"/>
            <a:ext cx="452112" cy="325836"/>
          </a:xfrm>
          <a:prstGeom prst="homePlate">
            <a:avLst>
              <a:gd name="adj" fmla="val 50000"/>
            </a:avLst>
          </a:prstGeom>
          <a:solidFill>
            <a:srgbClr val="FFFF0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24" name="Google Shape;224;p24" descr="Shampoo clipart stylish mom, Shampoo stylish mom Transparent FREE for  download on WebStockReview 2021"/>
          <p:cNvPicPr preferRelativeResize="0"/>
          <p:nvPr/>
        </p:nvPicPr>
        <p:blipFill rotWithShape="1">
          <a:blip r:embed="rId4">
            <a:alphaModFix/>
          </a:blip>
          <a:srcRect/>
          <a:stretch/>
        </p:blipFill>
        <p:spPr>
          <a:xfrm>
            <a:off x="10542520" y="3579121"/>
            <a:ext cx="1857001" cy="3256773"/>
          </a:xfrm>
          <a:prstGeom prst="rect">
            <a:avLst/>
          </a:prstGeom>
          <a:noFill/>
          <a:ln>
            <a:noFill/>
          </a:ln>
        </p:spPr>
      </p:pic>
      <p:sp>
        <p:nvSpPr>
          <p:cNvPr id="225" name="Google Shape;225;p24"/>
          <p:cNvSpPr/>
          <p:nvPr/>
        </p:nvSpPr>
        <p:spPr>
          <a:xfrm>
            <a:off x="2310650" y="1533600"/>
            <a:ext cx="7600200" cy="3845700"/>
          </a:xfrm>
          <a:prstGeom prst="rect">
            <a:avLst/>
          </a:prstGeom>
          <a:solidFill>
            <a:srgbClr val="335375"/>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26" name="Google Shape;226;p24"/>
          <p:cNvSpPr/>
          <p:nvPr/>
        </p:nvSpPr>
        <p:spPr>
          <a:xfrm>
            <a:off x="3187959" y="2642643"/>
            <a:ext cx="6096000" cy="1661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400">
                <a:solidFill>
                  <a:schemeClr val="lt1"/>
                </a:solidFill>
                <a:latin typeface="Calibri"/>
                <a:ea typeface="Calibri"/>
                <a:cs typeface="Calibri"/>
                <a:sym typeface="Calibri"/>
              </a:rPr>
              <a:t>Why has disproportionality become such a contentious political issue?</a:t>
            </a:r>
            <a:endParaRPr sz="3400">
              <a:solidFill>
                <a:schemeClr val="lt1"/>
              </a:solidFill>
              <a:latin typeface="Garamond"/>
              <a:ea typeface="Garamond"/>
              <a:cs typeface="Garamond"/>
              <a:sym typeface="Garamond"/>
            </a:endParaRPr>
          </a:p>
        </p:txBody>
      </p:sp>
      <p:pic>
        <p:nvPicPr>
          <p:cNvPr id="227" name="Google Shape;227;p24"/>
          <p:cNvPicPr preferRelativeResize="0"/>
          <p:nvPr/>
        </p:nvPicPr>
        <p:blipFill rotWithShape="1">
          <a:blip r:embed="rId5">
            <a:alphaModFix/>
          </a:blip>
          <a:srcRect/>
          <a:stretch/>
        </p:blipFill>
        <p:spPr>
          <a:xfrm>
            <a:off x="9113945" y="2895600"/>
            <a:ext cx="1957983" cy="396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900"/>
              <a:buFont typeface="Garamond"/>
              <a:buNone/>
            </a:pPr>
            <a:r>
              <a:rPr lang="en-US" sz="4900">
                <a:latin typeface="Calibri"/>
                <a:ea typeface="Calibri"/>
                <a:cs typeface="Calibri"/>
                <a:sym typeface="Calibri"/>
              </a:rPr>
              <a:t>Reported Patterns of </a:t>
            </a:r>
            <a:br>
              <a:rPr lang="en-US" sz="4900">
                <a:latin typeface="Calibri"/>
                <a:ea typeface="Calibri"/>
                <a:cs typeface="Calibri"/>
                <a:sym typeface="Calibri"/>
              </a:rPr>
            </a:br>
            <a:r>
              <a:rPr lang="en-US" sz="4900">
                <a:latin typeface="Calibri"/>
                <a:ea typeface="Calibri"/>
                <a:cs typeface="Calibri"/>
                <a:sym typeface="Calibri"/>
              </a:rPr>
              <a:t>Over-representation</a:t>
            </a:r>
            <a:endParaRPr sz="4900">
              <a:latin typeface="Calibri"/>
              <a:ea typeface="Calibri"/>
              <a:cs typeface="Calibri"/>
              <a:sym typeface="Calibri"/>
            </a:endParaRPr>
          </a:p>
        </p:txBody>
      </p:sp>
      <p:sp>
        <p:nvSpPr>
          <p:cNvPr id="234" name="Google Shape;234;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50190" algn="l" rtl="0">
              <a:spcBef>
                <a:spcPts val="0"/>
              </a:spcBef>
              <a:spcAft>
                <a:spcPts val="0"/>
              </a:spcAft>
              <a:buSzPts val="2200"/>
              <a:buFont typeface="Calibri"/>
              <a:buChar char="•"/>
            </a:pPr>
            <a:r>
              <a:rPr lang="en-US" sz="2200">
                <a:latin typeface="Calibri"/>
                <a:ea typeface="Calibri"/>
                <a:cs typeface="Calibri"/>
                <a:sym typeface="Calibri"/>
              </a:rPr>
              <a:t>Occurs when minority children experience a higher-than-expected likelihood of being in special education</a:t>
            </a:r>
            <a:endParaRPr sz="2200">
              <a:latin typeface="Calibri"/>
              <a:ea typeface="Calibri"/>
              <a:cs typeface="Calibri"/>
              <a:sym typeface="Calibri"/>
            </a:endParaRPr>
          </a:p>
          <a:p>
            <a:pPr marL="285750" lvl="0" indent="-250191" algn="l" rtl="0">
              <a:spcBef>
                <a:spcPts val="1080"/>
              </a:spcBef>
              <a:spcAft>
                <a:spcPts val="0"/>
              </a:spcAft>
              <a:buSzPts val="2200"/>
              <a:buFont typeface="Calibri"/>
              <a:buChar char="•"/>
            </a:pPr>
            <a:r>
              <a:rPr lang="en-US" sz="2200">
                <a:latin typeface="Calibri"/>
                <a:ea typeface="Calibri"/>
                <a:cs typeface="Calibri"/>
                <a:sym typeface="Calibri"/>
              </a:rPr>
              <a:t>"Judgmental" categories: ID (2.3x), ED (2.1x), SLD (1.5x)</a:t>
            </a:r>
            <a:endParaRPr sz="2200">
              <a:latin typeface="Calibri"/>
              <a:ea typeface="Calibri"/>
              <a:cs typeface="Calibri"/>
              <a:sym typeface="Calibri"/>
            </a:endParaRPr>
          </a:p>
          <a:p>
            <a:pPr marL="285750" lvl="0" indent="-250191" algn="l" rtl="0">
              <a:spcBef>
                <a:spcPts val="1080"/>
              </a:spcBef>
              <a:spcAft>
                <a:spcPts val="0"/>
              </a:spcAft>
              <a:buSzPts val="2200"/>
              <a:buFont typeface="Calibri"/>
              <a:buChar char="•"/>
            </a:pPr>
            <a:r>
              <a:rPr lang="en-US" sz="2200">
                <a:latin typeface="Calibri"/>
                <a:ea typeface="Calibri"/>
                <a:cs typeface="Calibri"/>
                <a:sym typeface="Calibri"/>
              </a:rPr>
              <a:t>Historically African Americans are identified as ED, ID (OSEP)</a:t>
            </a:r>
            <a:endParaRPr sz="2200">
              <a:latin typeface="Calibri"/>
              <a:ea typeface="Calibri"/>
              <a:cs typeface="Calibri"/>
              <a:sym typeface="Calibri"/>
            </a:endParaRPr>
          </a:p>
          <a:p>
            <a:pPr marL="285750" lvl="0" indent="-250191" algn="l" rtl="0">
              <a:spcBef>
                <a:spcPts val="1080"/>
              </a:spcBef>
              <a:spcAft>
                <a:spcPts val="0"/>
              </a:spcAft>
              <a:buSzPts val="2200"/>
              <a:buFont typeface="Calibri"/>
              <a:buChar char="•"/>
            </a:pPr>
            <a:r>
              <a:rPr lang="en-US" sz="2200">
                <a:latin typeface="Calibri"/>
                <a:ea typeface="Calibri"/>
                <a:cs typeface="Calibri"/>
                <a:sym typeface="Calibri"/>
              </a:rPr>
              <a:t>For almost two decades, the change in disproportionality of AA in all disabilities has only been .1%</a:t>
            </a:r>
            <a:endParaRPr sz="2200">
              <a:latin typeface="Calibri"/>
              <a:ea typeface="Calibri"/>
              <a:cs typeface="Calibri"/>
              <a:sym typeface="Calibri"/>
            </a:endParaRPr>
          </a:p>
          <a:p>
            <a:pPr marL="285750" lvl="0" indent="-250191" algn="l" rtl="0">
              <a:spcBef>
                <a:spcPts val="1080"/>
              </a:spcBef>
              <a:spcAft>
                <a:spcPts val="0"/>
              </a:spcAft>
              <a:buSzPts val="2200"/>
              <a:buFont typeface="Calibri"/>
              <a:buChar char="•"/>
            </a:pPr>
            <a:r>
              <a:rPr lang="en-US" sz="2200">
                <a:latin typeface="Calibri"/>
                <a:ea typeface="Calibri"/>
                <a:cs typeface="Calibri"/>
                <a:sym typeface="Calibri"/>
              </a:rPr>
              <a:t>More restrictive settings (DeValenzuela, et al., Skiba et al.)</a:t>
            </a:r>
            <a:endParaRPr sz="2200">
              <a:latin typeface="Calibri"/>
              <a:ea typeface="Calibri"/>
              <a:cs typeface="Calibri"/>
              <a:sym typeface="Calibri"/>
            </a:endParaRPr>
          </a:p>
          <a:p>
            <a:pPr marL="285750" lvl="0" indent="-110491" algn="l" rtl="0">
              <a:spcBef>
                <a:spcPts val="1080"/>
              </a:spcBef>
              <a:spcAft>
                <a:spcPts val="0"/>
              </a:spcAft>
              <a:buSzPts val="2760"/>
              <a:buNone/>
            </a:pPr>
            <a:endParaRPr sz="2200">
              <a:latin typeface="Calibri"/>
              <a:ea typeface="Calibri"/>
              <a:cs typeface="Calibri"/>
              <a:sym typeface="Calibri"/>
            </a:endParaRPr>
          </a:p>
          <a:p>
            <a:pPr marL="285750" lvl="0" indent="-110491" algn="l" rtl="0">
              <a:spcBef>
                <a:spcPts val="1080"/>
              </a:spcBef>
              <a:spcAft>
                <a:spcPts val="0"/>
              </a:spcAft>
              <a:buSzPts val="2760"/>
              <a:buNone/>
            </a:pPr>
            <a:endParaRPr sz="2200">
              <a:latin typeface="Calibri"/>
              <a:ea typeface="Calibri"/>
              <a:cs typeface="Calibri"/>
              <a:sym typeface="Calibri"/>
            </a:endParaRPr>
          </a:p>
        </p:txBody>
      </p:sp>
      <p:pic>
        <p:nvPicPr>
          <p:cNvPr id="235" name="Google Shape;235;p25" descr="A picture containing text, indoor, projectile, cosmetic&#10;&#10;Description automatically generated"/>
          <p:cNvPicPr preferRelativeResize="0"/>
          <p:nvPr/>
        </p:nvPicPr>
        <p:blipFill rotWithShape="1">
          <a:blip r:embed="rId3">
            <a:alphaModFix/>
          </a:blip>
          <a:srcRect/>
          <a:stretch/>
        </p:blipFill>
        <p:spPr>
          <a:xfrm rot="720000">
            <a:off x="10205586" y="4598521"/>
            <a:ext cx="2015431" cy="20698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p:nvPr/>
        </p:nvSpPr>
        <p:spPr>
          <a:xfrm>
            <a:off x="942975" y="2524919"/>
            <a:ext cx="3257700" cy="3637800"/>
          </a:xfrm>
          <a:prstGeom prst="frame">
            <a:avLst>
              <a:gd name="adj1" fmla="val 12500"/>
            </a:avLst>
          </a:prstGeom>
          <a:solidFill>
            <a:srgbClr val="C0D669"/>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Ever-English Learner</a:t>
            </a:r>
            <a:endParaRPr>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English Learners are overrepresented in special education at the secondary level.</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Disability or lack of appropriate interventions?</a:t>
            </a:r>
            <a:endParaRPr>
              <a:latin typeface="Calibri"/>
              <a:ea typeface="Calibri"/>
              <a:cs typeface="Calibri"/>
              <a:sym typeface="Calibri"/>
            </a:endParaRPr>
          </a:p>
        </p:txBody>
      </p:sp>
      <p:sp>
        <p:nvSpPr>
          <p:cNvPr id="241" name="Google Shape;241;p26"/>
          <p:cNvSpPr/>
          <p:nvPr/>
        </p:nvSpPr>
        <p:spPr>
          <a:xfrm>
            <a:off x="4681537" y="2524919"/>
            <a:ext cx="3133800" cy="3618600"/>
          </a:xfrm>
          <a:prstGeom prst="frame">
            <a:avLst>
              <a:gd name="adj1" fmla="val 12500"/>
            </a:avLst>
          </a:prstGeom>
          <a:solidFill>
            <a:srgbClr val="FFC0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26"/>
          <p:cNvSpPr/>
          <p:nvPr/>
        </p:nvSpPr>
        <p:spPr>
          <a:xfrm>
            <a:off x="8143874" y="2505867"/>
            <a:ext cx="3143100" cy="3637800"/>
          </a:xfrm>
          <a:prstGeom prst="frame">
            <a:avLst>
              <a:gd name="adj1" fmla="val 12500"/>
            </a:avLst>
          </a:prstGeom>
          <a:solidFill>
            <a:srgbClr val="446E9C"/>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aramond"/>
              <a:ea typeface="Garamond"/>
              <a:cs typeface="Garamond"/>
              <a:sym typeface="Garamond"/>
            </a:endParaRPr>
          </a:p>
        </p:txBody>
      </p:sp>
      <p:sp>
        <p:nvSpPr>
          <p:cNvPr id="243" name="Google Shape;243;p26"/>
          <p:cNvSpPr txBox="1"/>
          <p:nvPr/>
        </p:nvSpPr>
        <p:spPr>
          <a:xfrm>
            <a:off x="5095875" y="2933700"/>
            <a:ext cx="22956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Lack of Early Identification </a:t>
            </a:r>
            <a:endParaRPr>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English Learners may be underrepresented at the elementary level.</a:t>
            </a:r>
            <a:endParaRPr>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Is learning difficulty result of disability or language difference?</a:t>
            </a:r>
            <a:endParaRPr>
              <a:latin typeface="Calibri"/>
              <a:ea typeface="Calibri"/>
              <a:cs typeface="Calibri"/>
              <a:sym typeface="Calibri"/>
            </a:endParaRPr>
          </a:p>
        </p:txBody>
      </p:sp>
      <p:sp>
        <p:nvSpPr>
          <p:cNvPr id="244" name="Google Shape;244;p26"/>
          <p:cNvSpPr txBox="1"/>
          <p:nvPr/>
        </p:nvSpPr>
        <p:spPr>
          <a:xfrm>
            <a:off x="8547025" y="2933700"/>
            <a:ext cx="23400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Long-Term English Learners</a:t>
            </a:r>
            <a:endParaRPr>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English Learners with disabilities are far less likely to exit programs for ELs.</a:t>
            </a:r>
            <a:r>
              <a:rPr lang="en-US">
                <a:latin typeface="Calibri"/>
                <a:ea typeface="Calibri"/>
                <a:cs typeface="Calibri"/>
                <a:sym typeface="Calibri"/>
              </a:rPr>
              <a:t>  </a:t>
            </a:r>
            <a:r>
              <a:rPr lang="en-US" sz="1800">
                <a:solidFill>
                  <a:schemeClr val="dk1"/>
                </a:solidFill>
                <a:latin typeface="Calibri"/>
                <a:ea typeface="Calibri"/>
                <a:cs typeface="Calibri"/>
                <a:sym typeface="Calibri"/>
              </a:rPr>
              <a:t>Are services for these students appropriately ambitious?</a:t>
            </a:r>
            <a:endParaRPr>
              <a:latin typeface="Calibri"/>
              <a:ea typeface="Calibri"/>
              <a:cs typeface="Calibri"/>
              <a:sym typeface="Calibri"/>
            </a:endParaRPr>
          </a:p>
        </p:txBody>
      </p:sp>
      <p:sp>
        <p:nvSpPr>
          <p:cNvPr id="245" name="Google Shape;245;p26"/>
          <p:cNvSpPr txBox="1">
            <a:spLocks noGrp="1"/>
          </p:cNvSpPr>
          <p:nvPr>
            <p:ph type="title"/>
          </p:nvPr>
        </p:nvSpPr>
        <p:spPr>
          <a:xfrm>
            <a:off x="982125" y="827918"/>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latin typeface="Calibri"/>
                <a:ea typeface="Calibri"/>
                <a:cs typeface="Calibri"/>
                <a:sym typeface="Calibri"/>
              </a:rPr>
              <a:t>Disproportionality in Subgroups</a:t>
            </a:r>
            <a:br>
              <a:rPr lang="en-US">
                <a:latin typeface="Calibri"/>
                <a:ea typeface="Calibri"/>
                <a:cs typeface="Calibri"/>
                <a:sym typeface="Calibri"/>
              </a:rPr>
            </a:br>
            <a:r>
              <a:rPr lang="en-US">
                <a:latin typeface="Calibri"/>
                <a:ea typeface="Calibri"/>
                <a:cs typeface="Calibri"/>
                <a:sym typeface="Calibri"/>
              </a:rPr>
              <a:t>English Language Learners</a:t>
            </a:r>
            <a:endParaRPr>
              <a:latin typeface="Calibri"/>
              <a:ea typeface="Calibri"/>
              <a:cs typeface="Calibri"/>
              <a:sym typeface="Calibri"/>
            </a:endParaRPr>
          </a:p>
        </p:txBody>
      </p:sp>
      <p:sp>
        <p:nvSpPr>
          <p:cNvPr id="246" name="Google Shape;246;p26"/>
          <p:cNvSpPr txBox="1"/>
          <p:nvPr/>
        </p:nvSpPr>
        <p:spPr>
          <a:xfrm>
            <a:off x="9427500" y="1990475"/>
            <a:ext cx="1459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Garamond"/>
                <a:ea typeface="Garamond"/>
                <a:cs typeface="Garamond"/>
                <a:sym typeface="Garamond"/>
              </a:rPr>
              <a:t>(Umansky et al., 2017)</a:t>
            </a:r>
            <a:endParaRPr sz="1100">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2044</Words>
  <Application>Microsoft Macintosh PowerPoint</Application>
  <PresentationFormat>Widescreen</PresentationFormat>
  <Paragraphs>195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Garamond</vt:lpstr>
      <vt:lpstr>Arial</vt:lpstr>
      <vt:lpstr>Organic</vt:lpstr>
      <vt:lpstr>PowerPoint Presentation</vt:lpstr>
      <vt:lpstr>Minority Disproportionate Representation in  Special Education</vt:lpstr>
      <vt:lpstr>PowerPoint Presentation</vt:lpstr>
      <vt:lpstr>History of Segregation and  Unequal Access to Education</vt:lpstr>
      <vt:lpstr> Counterviews to Anastasiou and Kauffman </vt:lpstr>
      <vt:lpstr>Patterns of  Over-representation</vt:lpstr>
      <vt:lpstr>PowerPoint Presentation</vt:lpstr>
      <vt:lpstr>Reported Patterns of  Over-representation</vt:lpstr>
      <vt:lpstr>Disproportionality in Subgroups English Language Learners</vt:lpstr>
      <vt:lpstr>Disproportionality in Subgroups Asian Americans and Pacific Islanders</vt:lpstr>
      <vt:lpstr>PowerPoint Presentation</vt:lpstr>
      <vt:lpstr>PowerPoint Presentation</vt:lpstr>
      <vt:lpstr>Limitations to Descriptive Statistics</vt:lpstr>
      <vt:lpstr>Exploring Potential Racial Bias</vt:lpstr>
      <vt:lpstr>Underlying Causes and Contributing Factors  (Politics of Special Education)</vt:lpstr>
      <vt:lpstr>How Disproportionality Became a  Contentious Issue</vt:lpstr>
      <vt:lpstr>Four Reasons Why Overrepresentation in Special Education is Problematic</vt:lpstr>
      <vt:lpstr>PowerPoint Presentation</vt:lpstr>
      <vt:lpstr>Legal and Policy Issues</vt:lpstr>
      <vt:lpstr>Anastasiou and Kauffman  Cultural Politics</vt:lpstr>
      <vt:lpstr>Counter Arguments</vt:lpstr>
      <vt:lpstr>Implications &amp; Solutions</vt:lpstr>
      <vt:lpstr>Legal and Policy Implications</vt:lpstr>
      <vt:lpstr>Implications for Research</vt:lpstr>
      <vt:lpstr>References</vt:lpstr>
      <vt:lpstr>Minority Disproportionate Representation in  Special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Minority Disproportionate Representation in  Special Education</dc:title>
  <cp:lastModifiedBy>Kia Rebecca Williams</cp:lastModifiedBy>
  <cp:revision>3</cp:revision>
  <dcterms:modified xsi:type="dcterms:W3CDTF">2022-11-15T23:11:51Z</dcterms:modified>
</cp:coreProperties>
</file>