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2"/>
  </p:notesMasterIdLst>
  <p:sldIdLst>
    <p:sldId id="256" r:id="rId2"/>
    <p:sldId id="257" r:id="rId3"/>
    <p:sldId id="268" r:id="rId4"/>
    <p:sldId id="279" r:id="rId5"/>
    <p:sldId id="269" r:id="rId6"/>
    <p:sldId id="271" r:id="rId7"/>
    <p:sldId id="261" r:id="rId8"/>
    <p:sldId id="278" r:id="rId9"/>
    <p:sldId id="281" r:id="rId10"/>
    <p:sldId id="283" r:id="rId11"/>
    <p:sldId id="258" r:id="rId12"/>
    <p:sldId id="280" r:id="rId13"/>
    <p:sldId id="270" r:id="rId14"/>
    <p:sldId id="265" r:id="rId15"/>
    <p:sldId id="272" r:id="rId16"/>
    <p:sldId id="284" r:id="rId17"/>
    <p:sldId id="273" r:id="rId18"/>
    <p:sldId id="286" r:id="rId19"/>
    <p:sldId id="285" r:id="rId20"/>
    <p:sldId id="292" r:id="rId21"/>
    <p:sldId id="293" r:id="rId22"/>
    <p:sldId id="274" r:id="rId23"/>
    <p:sldId id="290" r:id="rId24"/>
    <p:sldId id="288" r:id="rId25"/>
    <p:sldId id="289" r:id="rId26"/>
    <p:sldId id="275" r:id="rId27"/>
    <p:sldId id="276" r:id="rId28"/>
    <p:sldId id="277" r:id="rId29"/>
    <p:sldId id="282" r:id="rId30"/>
    <p:sldId id="291" r:id="rId31"/>
  </p:sldIdLst>
  <p:sldSz cx="12192000" cy="6858000"/>
  <p:notesSz cx="6858000" cy="9144000"/>
  <p:embeddedFontLst>
    <p:embeddedFont>
      <p:font typeface="Barlow" pitchFamily="2" charset="77"/>
      <p:regular r:id="rId33"/>
      <p:bold r:id="rId34"/>
      <p:italic r:id="rId35"/>
      <p:boldItalic r:id="rId36"/>
    </p:embeddedFont>
    <p:embeddedFont>
      <p:font typeface="Barlow Condensed" pitchFamily="2"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A50"/>
    <a:srgbClr val="E1C65D"/>
    <a:srgbClr val="F2F2F2"/>
    <a:srgbClr val="3F3F3F"/>
    <a:srgbClr val="000000"/>
    <a:srgbClr val="26C2C5"/>
    <a:srgbClr val="86CDE5"/>
    <a:srgbClr val="187678"/>
    <a:srgbClr val="EF6F0D"/>
    <a:srgbClr val="EF5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20"/>
    <p:restoredTop sz="95187"/>
  </p:normalViewPr>
  <p:slideViewPr>
    <p:cSldViewPr snapToGrid="0">
      <p:cViewPr>
        <p:scale>
          <a:sx n="85" d="100"/>
          <a:sy n="85" d="100"/>
        </p:scale>
        <p:origin x="224" y="408"/>
      </p:cViewPr>
      <p:guideLst>
        <p:guide orient="horz" pos="2160"/>
        <p:guide pos="3840"/>
      </p:guideLst>
    </p:cSldViewPr>
  </p:slideViewPr>
  <p:notesTextViewPr>
    <p:cViewPr>
      <p:scale>
        <a:sx n="1" d="1"/>
        <a:sy n="1" d="1"/>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Candidates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6D4F-5444-A9C8-74C8CB6DB4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6D4F-5444-A9C8-74C8CB6DB41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6D4F-5444-A9C8-74C8CB6DB41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6D4F-5444-A9C8-74C8CB6DB41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6D4F-5444-A9C8-74C8CB6DB41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6D4F-5444-A9C8-74C8CB6DB41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6D4F-5444-A9C8-74C8CB6DB416}"/>
              </c:ext>
            </c:extLst>
          </c:dPt>
          <c:dLbls>
            <c:dLbl>
              <c:idx val="0"/>
              <c:layout>
                <c:manualLayout>
                  <c:x val="3.8450479822834643E-2"/>
                  <c:y val="5.1914982042631517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6D4F-5444-A9C8-74C8CB6DB416}"/>
                </c:ext>
              </c:extLst>
            </c:dLbl>
            <c:dLbl>
              <c:idx val="1"/>
              <c:layout>
                <c:manualLayout>
                  <c:x val="-5.7525544540779044E-2"/>
                  <c:y val="-0.21593059396298575"/>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D4F-5444-A9C8-74C8CB6DB416}"/>
                </c:ext>
              </c:extLst>
            </c:dLbl>
            <c:dLbl>
              <c:idx val="2"/>
              <c:layout>
                <c:manualLayout>
                  <c:x val="3.1878358058932202E-2"/>
                  <c:y val="-2.7382051224773801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D4F-5444-A9C8-74C8CB6DB416}"/>
                </c:ext>
              </c:extLst>
            </c:dLbl>
            <c:dLbl>
              <c:idx val="3"/>
              <c:layout>
                <c:manualLayout>
                  <c:x val="4.991193548086905E-2"/>
                  <c:y val="-1.5226650210277661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6D4F-5444-A9C8-74C8CB6DB416}"/>
                </c:ext>
              </c:extLst>
            </c:dLbl>
            <c:dLbl>
              <c:idx val="4"/>
              <c:layout>
                <c:manualLayout>
                  <c:x val="3.5263367794857489E-2"/>
                  <c:y val="-1.9285896621115911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D4F-5444-A9C8-74C8CB6DB416}"/>
                </c:ext>
              </c:extLst>
            </c:dLbl>
            <c:dLbl>
              <c:idx val="5"/>
              <c:layout>
                <c:manualLayout>
                  <c:x val="-5.2647022637795273E-3"/>
                  <c:y val="5.7323507792599093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D4F-5444-A9C8-74C8CB6DB416}"/>
                </c:ext>
              </c:extLst>
            </c:dLbl>
            <c:dLbl>
              <c:idx val="6"/>
              <c:layout>
                <c:manualLayout>
                  <c:x val="1.208839812992126E-2"/>
                  <c:y val="-4.257929117991565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D4F-5444-A9C8-74C8CB6DB41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Early Child</c:v>
                </c:pt>
                <c:pt idx="1">
                  <c:v>Elem Ed</c:v>
                </c:pt>
                <c:pt idx="2">
                  <c:v>Fine Arts</c:v>
                </c:pt>
                <c:pt idx="3">
                  <c:v>Foreign Lang</c:v>
                </c:pt>
                <c:pt idx="4">
                  <c:v>Health &amp; PE</c:v>
                </c:pt>
                <c:pt idx="5">
                  <c:v>Secondary</c:v>
                </c:pt>
                <c:pt idx="6">
                  <c:v>SpEd</c:v>
                </c:pt>
              </c:strCache>
            </c:strRef>
          </c:cat>
          <c:val>
            <c:numRef>
              <c:f>Sheet1!$B$2:$B$8</c:f>
              <c:numCache>
                <c:formatCode>General</c:formatCode>
                <c:ptCount val="7"/>
                <c:pt idx="0">
                  <c:v>40</c:v>
                </c:pt>
                <c:pt idx="1">
                  <c:v>92</c:v>
                </c:pt>
                <c:pt idx="2">
                  <c:v>24</c:v>
                </c:pt>
                <c:pt idx="3">
                  <c:v>12</c:v>
                </c:pt>
                <c:pt idx="4">
                  <c:v>29</c:v>
                </c:pt>
                <c:pt idx="5">
                  <c:v>94</c:v>
                </c:pt>
                <c:pt idx="6">
                  <c:v>84</c:v>
                </c:pt>
              </c:numCache>
            </c:numRef>
          </c:val>
          <c:extLst>
            <c:ext xmlns:c16="http://schemas.microsoft.com/office/drawing/2014/chart" uri="{C3380CC4-5D6E-409C-BE32-E72D297353CC}">
              <c16:uniqueId val="{00000000-6D4F-5444-A9C8-74C8CB6DB41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80910065278283638"/>
          <c:y val="0.11168780369244441"/>
          <c:w val="0.12609321037077018"/>
          <c:h val="0.8370152076454068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6745A-7045-A645-95F8-B67937DCCCE3}" type="doc">
      <dgm:prSet loTypeId="urn:microsoft.com/office/officeart/2005/8/layout/gear1" loCatId="relationship" qsTypeId="urn:microsoft.com/office/officeart/2005/8/quickstyle/simple1" qsCatId="simple" csTypeId="urn:microsoft.com/office/officeart/2005/8/colors/colorful4" csCatId="colorful" phldr="1"/>
      <dgm:spPr/>
      <dgm:t>
        <a:bodyPr/>
        <a:lstStyle/>
        <a:p>
          <a:endParaRPr lang="en-US"/>
        </a:p>
      </dgm:t>
    </dgm:pt>
    <dgm:pt modelId="{894673A8-3718-AD4A-9549-AB825440725D}">
      <dgm:prSet phldrT="[Text]"/>
      <dgm:spPr/>
      <dgm:t>
        <a:bodyPr/>
        <a:lstStyle/>
        <a:p>
          <a:r>
            <a:rPr lang="en-US" dirty="0"/>
            <a:t>Professional Efficacy</a:t>
          </a:r>
        </a:p>
      </dgm:t>
    </dgm:pt>
    <dgm:pt modelId="{19E4D64F-9B4F-1A43-AF0E-618EAAD7B369}" type="parTrans" cxnId="{CADB7CB9-845E-CF4E-8A0F-708414B06FD1}">
      <dgm:prSet/>
      <dgm:spPr/>
      <dgm:t>
        <a:bodyPr/>
        <a:lstStyle/>
        <a:p>
          <a:endParaRPr lang="en-US"/>
        </a:p>
      </dgm:t>
    </dgm:pt>
    <dgm:pt modelId="{26498515-1812-EC44-A34E-A69D3DB3EA63}" type="sibTrans" cxnId="{CADB7CB9-845E-CF4E-8A0F-708414B06FD1}">
      <dgm:prSet/>
      <dgm:spPr/>
      <dgm:t>
        <a:bodyPr/>
        <a:lstStyle/>
        <a:p>
          <a:endParaRPr lang="en-US"/>
        </a:p>
      </dgm:t>
    </dgm:pt>
    <dgm:pt modelId="{028DEDAF-0AC4-8A49-AB12-49373ED3D426}">
      <dgm:prSet phldrT="[Text]" custT="1"/>
      <dgm:spPr/>
      <dgm:t>
        <a:bodyPr/>
        <a:lstStyle/>
        <a:p>
          <a:r>
            <a:rPr lang="en-US" sz="1200" dirty="0"/>
            <a:t>University </a:t>
          </a:r>
          <a:r>
            <a:rPr lang="en-US" sz="800" dirty="0"/>
            <a:t>Preparedness</a:t>
          </a:r>
          <a:endParaRPr lang="en-US" sz="1200" dirty="0"/>
        </a:p>
      </dgm:t>
    </dgm:pt>
    <dgm:pt modelId="{AD141C09-241E-DF4C-9957-A33834030F51}" type="parTrans" cxnId="{5BD5F362-F01F-B449-ACD4-028535480ABC}">
      <dgm:prSet/>
      <dgm:spPr/>
      <dgm:t>
        <a:bodyPr/>
        <a:lstStyle/>
        <a:p>
          <a:endParaRPr lang="en-US"/>
        </a:p>
      </dgm:t>
    </dgm:pt>
    <dgm:pt modelId="{CC62E3E3-2F33-2E42-A311-2861D5676BA2}" type="sibTrans" cxnId="{5BD5F362-F01F-B449-ACD4-028535480ABC}">
      <dgm:prSet/>
      <dgm:spPr/>
      <dgm:t>
        <a:bodyPr/>
        <a:lstStyle/>
        <a:p>
          <a:endParaRPr lang="en-US"/>
        </a:p>
      </dgm:t>
    </dgm:pt>
    <dgm:pt modelId="{0B6EA5AB-C8BD-F347-B382-22B716509F9F}">
      <dgm:prSet phldrT="[Text]" custT="1"/>
      <dgm:spPr/>
      <dgm:t>
        <a:bodyPr/>
        <a:lstStyle/>
        <a:p>
          <a:r>
            <a:rPr lang="en-US" sz="1200" dirty="0"/>
            <a:t>Personal Efficacy</a:t>
          </a:r>
        </a:p>
      </dgm:t>
    </dgm:pt>
    <dgm:pt modelId="{2D0D9A67-3D0D-A94A-8014-EF6FE19A8D89}" type="parTrans" cxnId="{8ABD6EE0-B7BC-2949-822B-2E77CE0D8516}">
      <dgm:prSet/>
      <dgm:spPr/>
      <dgm:t>
        <a:bodyPr/>
        <a:lstStyle/>
        <a:p>
          <a:endParaRPr lang="en-US"/>
        </a:p>
      </dgm:t>
    </dgm:pt>
    <dgm:pt modelId="{F80565E3-C679-564D-B5BF-18D5D9B3C85C}" type="sibTrans" cxnId="{8ABD6EE0-B7BC-2949-822B-2E77CE0D8516}">
      <dgm:prSet/>
      <dgm:spPr/>
      <dgm:t>
        <a:bodyPr/>
        <a:lstStyle/>
        <a:p>
          <a:endParaRPr lang="en-US"/>
        </a:p>
      </dgm:t>
    </dgm:pt>
    <dgm:pt modelId="{60F5C1EB-8E71-4F4C-B7F4-4B94476FCACA}" type="pres">
      <dgm:prSet presAssocID="{7A26745A-7045-A645-95F8-B67937DCCCE3}" presName="composite" presStyleCnt="0">
        <dgm:presLayoutVars>
          <dgm:chMax val="3"/>
          <dgm:animLvl val="lvl"/>
          <dgm:resizeHandles val="exact"/>
        </dgm:presLayoutVars>
      </dgm:prSet>
      <dgm:spPr/>
    </dgm:pt>
    <dgm:pt modelId="{177FF118-2E4A-6244-87AA-BA0CB404C7D5}" type="pres">
      <dgm:prSet presAssocID="{894673A8-3718-AD4A-9549-AB825440725D}" presName="gear1" presStyleLbl="node1" presStyleIdx="0" presStyleCnt="3" custLinFactNeighborY="585">
        <dgm:presLayoutVars>
          <dgm:chMax val="1"/>
          <dgm:bulletEnabled val="1"/>
        </dgm:presLayoutVars>
      </dgm:prSet>
      <dgm:spPr/>
    </dgm:pt>
    <dgm:pt modelId="{B8C2212C-FD25-9246-81AE-7D3C388A0BD5}" type="pres">
      <dgm:prSet presAssocID="{894673A8-3718-AD4A-9549-AB825440725D}" presName="gear1srcNode" presStyleLbl="node1" presStyleIdx="0" presStyleCnt="3"/>
      <dgm:spPr/>
    </dgm:pt>
    <dgm:pt modelId="{57B47B39-6032-3A4E-BBF2-07E6617549AD}" type="pres">
      <dgm:prSet presAssocID="{894673A8-3718-AD4A-9549-AB825440725D}" presName="gear1dstNode" presStyleLbl="node1" presStyleIdx="0" presStyleCnt="3"/>
      <dgm:spPr/>
    </dgm:pt>
    <dgm:pt modelId="{CE2193F9-9380-3447-9DC1-4DFF69F70115}" type="pres">
      <dgm:prSet presAssocID="{028DEDAF-0AC4-8A49-AB12-49373ED3D426}" presName="gear2" presStyleLbl="node1" presStyleIdx="1" presStyleCnt="3">
        <dgm:presLayoutVars>
          <dgm:chMax val="1"/>
          <dgm:bulletEnabled val="1"/>
        </dgm:presLayoutVars>
      </dgm:prSet>
      <dgm:spPr/>
    </dgm:pt>
    <dgm:pt modelId="{5D02A326-3F1F-5145-A12D-03B6984ADA24}" type="pres">
      <dgm:prSet presAssocID="{028DEDAF-0AC4-8A49-AB12-49373ED3D426}" presName="gear2srcNode" presStyleLbl="node1" presStyleIdx="1" presStyleCnt="3"/>
      <dgm:spPr/>
    </dgm:pt>
    <dgm:pt modelId="{F3C4032F-38F5-BB4A-93E4-E285CD57304F}" type="pres">
      <dgm:prSet presAssocID="{028DEDAF-0AC4-8A49-AB12-49373ED3D426}" presName="gear2dstNode" presStyleLbl="node1" presStyleIdx="1" presStyleCnt="3"/>
      <dgm:spPr/>
    </dgm:pt>
    <dgm:pt modelId="{DFD34882-93A7-334E-A0A1-DF7D85520622}" type="pres">
      <dgm:prSet presAssocID="{0B6EA5AB-C8BD-F347-B382-22B716509F9F}" presName="gear3" presStyleLbl="node1" presStyleIdx="2" presStyleCnt="3" custLinFactNeighborX="1222" custLinFactNeighborY="611"/>
      <dgm:spPr/>
    </dgm:pt>
    <dgm:pt modelId="{6FFD1B85-165E-F942-A8F6-B6DBB6E96661}" type="pres">
      <dgm:prSet presAssocID="{0B6EA5AB-C8BD-F347-B382-22B716509F9F}" presName="gear3tx" presStyleLbl="node1" presStyleIdx="2" presStyleCnt="3">
        <dgm:presLayoutVars>
          <dgm:chMax val="1"/>
          <dgm:bulletEnabled val="1"/>
        </dgm:presLayoutVars>
      </dgm:prSet>
      <dgm:spPr/>
    </dgm:pt>
    <dgm:pt modelId="{9649DF09-8D9D-244F-B4B3-C11476E7B2C6}" type="pres">
      <dgm:prSet presAssocID="{0B6EA5AB-C8BD-F347-B382-22B716509F9F}" presName="gear3srcNode" presStyleLbl="node1" presStyleIdx="2" presStyleCnt="3"/>
      <dgm:spPr/>
    </dgm:pt>
    <dgm:pt modelId="{256FC803-FB0F-6247-B968-BC30D58C9E6C}" type="pres">
      <dgm:prSet presAssocID="{0B6EA5AB-C8BD-F347-B382-22B716509F9F}" presName="gear3dstNode" presStyleLbl="node1" presStyleIdx="2" presStyleCnt="3"/>
      <dgm:spPr/>
    </dgm:pt>
    <dgm:pt modelId="{CEF342BB-745E-0344-A344-1B833A0D07D3}" type="pres">
      <dgm:prSet presAssocID="{26498515-1812-EC44-A34E-A69D3DB3EA63}" presName="connector1" presStyleLbl="sibTrans2D1" presStyleIdx="0" presStyleCnt="3"/>
      <dgm:spPr/>
    </dgm:pt>
    <dgm:pt modelId="{762E67F4-76C7-394D-BBB3-745F58F3F6AA}" type="pres">
      <dgm:prSet presAssocID="{CC62E3E3-2F33-2E42-A311-2861D5676BA2}" presName="connector2" presStyleLbl="sibTrans2D1" presStyleIdx="1" presStyleCnt="3"/>
      <dgm:spPr/>
    </dgm:pt>
    <dgm:pt modelId="{24A57564-88AF-BD49-A2A4-C39922C670F6}" type="pres">
      <dgm:prSet presAssocID="{F80565E3-C679-564D-B5BF-18D5D9B3C85C}" presName="connector3" presStyleLbl="sibTrans2D1" presStyleIdx="2" presStyleCnt="3"/>
      <dgm:spPr/>
    </dgm:pt>
  </dgm:ptLst>
  <dgm:cxnLst>
    <dgm:cxn modelId="{76FDD513-07AD-4A48-A820-191FDFA26307}" type="presOf" srcId="{26498515-1812-EC44-A34E-A69D3DB3EA63}" destId="{CEF342BB-745E-0344-A344-1B833A0D07D3}" srcOrd="0" destOrd="0" presId="urn:microsoft.com/office/officeart/2005/8/layout/gear1"/>
    <dgm:cxn modelId="{09696C1A-88F9-EF4A-9BC6-07CFB0A09F31}" type="presOf" srcId="{0B6EA5AB-C8BD-F347-B382-22B716509F9F}" destId="{256FC803-FB0F-6247-B968-BC30D58C9E6C}" srcOrd="3" destOrd="0" presId="urn:microsoft.com/office/officeart/2005/8/layout/gear1"/>
    <dgm:cxn modelId="{44DAF22B-1B1D-E44D-9686-7A07CE63D463}" type="presOf" srcId="{028DEDAF-0AC4-8A49-AB12-49373ED3D426}" destId="{F3C4032F-38F5-BB4A-93E4-E285CD57304F}" srcOrd="2" destOrd="0" presId="urn:microsoft.com/office/officeart/2005/8/layout/gear1"/>
    <dgm:cxn modelId="{F7E66835-A3FB-D84D-9E61-3ED2991484BA}" type="presOf" srcId="{CC62E3E3-2F33-2E42-A311-2861D5676BA2}" destId="{762E67F4-76C7-394D-BBB3-745F58F3F6AA}" srcOrd="0" destOrd="0" presId="urn:microsoft.com/office/officeart/2005/8/layout/gear1"/>
    <dgm:cxn modelId="{2112F53F-AFB5-9F44-BDE1-26B610F305AC}" type="presOf" srcId="{0B6EA5AB-C8BD-F347-B382-22B716509F9F}" destId="{DFD34882-93A7-334E-A0A1-DF7D85520622}" srcOrd="0" destOrd="0" presId="urn:microsoft.com/office/officeart/2005/8/layout/gear1"/>
    <dgm:cxn modelId="{5BD5F362-F01F-B449-ACD4-028535480ABC}" srcId="{7A26745A-7045-A645-95F8-B67937DCCCE3}" destId="{028DEDAF-0AC4-8A49-AB12-49373ED3D426}" srcOrd="1" destOrd="0" parTransId="{AD141C09-241E-DF4C-9957-A33834030F51}" sibTransId="{CC62E3E3-2F33-2E42-A311-2861D5676BA2}"/>
    <dgm:cxn modelId="{3ABEC866-0F2C-3743-AF92-1089E60C96AA}" type="presOf" srcId="{028DEDAF-0AC4-8A49-AB12-49373ED3D426}" destId="{CE2193F9-9380-3447-9DC1-4DFF69F70115}" srcOrd="0" destOrd="0" presId="urn:microsoft.com/office/officeart/2005/8/layout/gear1"/>
    <dgm:cxn modelId="{1207C573-AE74-6449-ADFA-204D05CE06AD}" type="presOf" srcId="{028DEDAF-0AC4-8A49-AB12-49373ED3D426}" destId="{5D02A326-3F1F-5145-A12D-03B6984ADA24}" srcOrd="1" destOrd="0" presId="urn:microsoft.com/office/officeart/2005/8/layout/gear1"/>
    <dgm:cxn modelId="{47E5C37D-700C-764B-80C3-B43CA0E2D8DB}" type="presOf" srcId="{0B6EA5AB-C8BD-F347-B382-22B716509F9F}" destId="{9649DF09-8D9D-244F-B4B3-C11476E7B2C6}" srcOrd="2" destOrd="0" presId="urn:microsoft.com/office/officeart/2005/8/layout/gear1"/>
    <dgm:cxn modelId="{C4A66E84-2D66-0849-A17B-C9BD2D4D3CFA}" type="presOf" srcId="{894673A8-3718-AD4A-9549-AB825440725D}" destId="{57B47B39-6032-3A4E-BBF2-07E6617549AD}" srcOrd="2" destOrd="0" presId="urn:microsoft.com/office/officeart/2005/8/layout/gear1"/>
    <dgm:cxn modelId="{C224EF92-9919-E24F-9BC6-D9BC8FC61F2F}" type="presOf" srcId="{0B6EA5AB-C8BD-F347-B382-22B716509F9F}" destId="{6FFD1B85-165E-F942-A8F6-B6DBB6E96661}" srcOrd="1" destOrd="0" presId="urn:microsoft.com/office/officeart/2005/8/layout/gear1"/>
    <dgm:cxn modelId="{B87DC394-AC7F-2F40-AF1B-91EA16E0F0F8}" type="presOf" srcId="{7A26745A-7045-A645-95F8-B67937DCCCE3}" destId="{60F5C1EB-8E71-4F4C-B7F4-4B94476FCACA}" srcOrd="0" destOrd="0" presId="urn:microsoft.com/office/officeart/2005/8/layout/gear1"/>
    <dgm:cxn modelId="{E84523A7-70E6-C849-988C-70914DC94A1D}" type="presOf" srcId="{F80565E3-C679-564D-B5BF-18D5D9B3C85C}" destId="{24A57564-88AF-BD49-A2A4-C39922C670F6}" srcOrd="0" destOrd="0" presId="urn:microsoft.com/office/officeart/2005/8/layout/gear1"/>
    <dgm:cxn modelId="{CADB7CB9-845E-CF4E-8A0F-708414B06FD1}" srcId="{7A26745A-7045-A645-95F8-B67937DCCCE3}" destId="{894673A8-3718-AD4A-9549-AB825440725D}" srcOrd="0" destOrd="0" parTransId="{19E4D64F-9B4F-1A43-AF0E-618EAAD7B369}" sibTransId="{26498515-1812-EC44-A34E-A69D3DB3EA63}"/>
    <dgm:cxn modelId="{5495F8D6-B08C-A244-88DE-A05AAA1B2117}" type="presOf" srcId="{894673A8-3718-AD4A-9549-AB825440725D}" destId="{177FF118-2E4A-6244-87AA-BA0CB404C7D5}" srcOrd="0" destOrd="0" presId="urn:microsoft.com/office/officeart/2005/8/layout/gear1"/>
    <dgm:cxn modelId="{8ABD6EE0-B7BC-2949-822B-2E77CE0D8516}" srcId="{7A26745A-7045-A645-95F8-B67937DCCCE3}" destId="{0B6EA5AB-C8BD-F347-B382-22B716509F9F}" srcOrd="2" destOrd="0" parTransId="{2D0D9A67-3D0D-A94A-8014-EF6FE19A8D89}" sibTransId="{F80565E3-C679-564D-B5BF-18D5D9B3C85C}"/>
    <dgm:cxn modelId="{293281EC-6E8F-8640-92D5-61FE2BF43AB7}" type="presOf" srcId="{894673A8-3718-AD4A-9549-AB825440725D}" destId="{B8C2212C-FD25-9246-81AE-7D3C388A0BD5}" srcOrd="1" destOrd="0" presId="urn:microsoft.com/office/officeart/2005/8/layout/gear1"/>
    <dgm:cxn modelId="{1549A15B-E1AD-BE46-8655-C49A8A02F741}" type="presParOf" srcId="{60F5C1EB-8E71-4F4C-B7F4-4B94476FCACA}" destId="{177FF118-2E4A-6244-87AA-BA0CB404C7D5}" srcOrd="0" destOrd="0" presId="urn:microsoft.com/office/officeart/2005/8/layout/gear1"/>
    <dgm:cxn modelId="{676C2366-8B1D-D541-AEF6-8B55EC98718D}" type="presParOf" srcId="{60F5C1EB-8E71-4F4C-B7F4-4B94476FCACA}" destId="{B8C2212C-FD25-9246-81AE-7D3C388A0BD5}" srcOrd="1" destOrd="0" presId="urn:microsoft.com/office/officeart/2005/8/layout/gear1"/>
    <dgm:cxn modelId="{369CA0CE-0FCE-074A-89FA-0F7270B2A1C4}" type="presParOf" srcId="{60F5C1EB-8E71-4F4C-B7F4-4B94476FCACA}" destId="{57B47B39-6032-3A4E-BBF2-07E6617549AD}" srcOrd="2" destOrd="0" presId="urn:microsoft.com/office/officeart/2005/8/layout/gear1"/>
    <dgm:cxn modelId="{7267C2B6-84CD-544A-A326-3CEE446F330F}" type="presParOf" srcId="{60F5C1EB-8E71-4F4C-B7F4-4B94476FCACA}" destId="{CE2193F9-9380-3447-9DC1-4DFF69F70115}" srcOrd="3" destOrd="0" presId="urn:microsoft.com/office/officeart/2005/8/layout/gear1"/>
    <dgm:cxn modelId="{DFE1DD64-263E-FE41-948E-72F8F809DFD8}" type="presParOf" srcId="{60F5C1EB-8E71-4F4C-B7F4-4B94476FCACA}" destId="{5D02A326-3F1F-5145-A12D-03B6984ADA24}" srcOrd="4" destOrd="0" presId="urn:microsoft.com/office/officeart/2005/8/layout/gear1"/>
    <dgm:cxn modelId="{A8FE4032-72AE-0149-A8F9-A39DFCEBEE24}" type="presParOf" srcId="{60F5C1EB-8E71-4F4C-B7F4-4B94476FCACA}" destId="{F3C4032F-38F5-BB4A-93E4-E285CD57304F}" srcOrd="5" destOrd="0" presId="urn:microsoft.com/office/officeart/2005/8/layout/gear1"/>
    <dgm:cxn modelId="{D4CD15DD-6360-844A-AB4B-B2B4C4E63D4D}" type="presParOf" srcId="{60F5C1EB-8E71-4F4C-B7F4-4B94476FCACA}" destId="{DFD34882-93A7-334E-A0A1-DF7D85520622}" srcOrd="6" destOrd="0" presId="urn:microsoft.com/office/officeart/2005/8/layout/gear1"/>
    <dgm:cxn modelId="{292A180A-C7D9-2A48-9970-3EC2800E9E55}" type="presParOf" srcId="{60F5C1EB-8E71-4F4C-B7F4-4B94476FCACA}" destId="{6FFD1B85-165E-F942-A8F6-B6DBB6E96661}" srcOrd="7" destOrd="0" presId="urn:microsoft.com/office/officeart/2005/8/layout/gear1"/>
    <dgm:cxn modelId="{BA1ABF6C-46BE-0742-9E11-EE1325FC79FB}" type="presParOf" srcId="{60F5C1EB-8E71-4F4C-B7F4-4B94476FCACA}" destId="{9649DF09-8D9D-244F-B4B3-C11476E7B2C6}" srcOrd="8" destOrd="0" presId="urn:microsoft.com/office/officeart/2005/8/layout/gear1"/>
    <dgm:cxn modelId="{96331F4B-5183-194F-BA1B-F02ADF20B24F}" type="presParOf" srcId="{60F5C1EB-8E71-4F4C-B7F4-4B94476FCACA}" destId="{256FC803-FB0F-6247-B968-BC30D58C9E6C}" srcOrd="9" destOrd="0" presId="urn:microsoft.com/office/officeart/2005/8/layout/gear1"/>
    <dgm:cxn modelId="{CA29312B-6E25-414C-AE37-E1617A9054FF}" type="presParOf" srcId="{60F5C1EB-8E71-4F4C-B7F4-4B94476FCACA}" destId="{CEF342BB-745E-0344-A344-1B833A0D07D3}" srcOrd="10" destOrd="0" presId="urn:microsoft.com/office/officeart/2005/8/layout/gear1"/>
    <dgm:cxn modelId="{9ADFCAB1-D967-7340-92C6-CEA2EF410D7B}" type="presParOf" srcId="{60F5C1EB-8E71-4F4C-B7F4-4B94476FCACA}" destId="{762E67F4-76C7-394D-BBB3-745F58F3F6AA}" srcOrd="11" destOrd="0" presId="urn:microsoft.com/office/officeart/2005/8/layout/gear1"/>
    <dgm:cxn modelId="{564B817B-273B-3348-88AD-A7A462687074}" type="presParOf" srcId="{60F5C1EB-8E71-4F4C-B7F4-4B94476FCACA}" destId="{24A57564-88AF-BD49-A2A4-C39922C670F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845AB-F636-1949-9FDC-61E699BAE501}" type="doc">
      <dgm:prSet loTypeId="urn:microsoft.com/office/officeart/2005/8/layout/vList4" loCatId="relationship" qsTypeId="urn:microsoft.com/office/officeart/2005/8/quickstyle/simple1" qsCatId="simple" csTypeId="urn:microsoft.com/office/officeart/2005/8/colors/colorful4" csCatId="colorful" phldr="1"/>
      <dgm:spPr/>
      <dgm:t>
        <a:bodyPr/>
        <a:lstStyle/>
        <a:p>
          <a:endParaRPr lang="en-US"/>
        </a:p>
      </dgm:t>
    </dgm:pt>
    <dgm:pt modelId="{09C0A6BD-4A81-9C4A-976F-941D4B1F17CD}">
      <dgm:prSet phldrT="[Text]" custT="1"/>
      <dgm:spPr/>
      <dgm:t>
        <a:bodyPr/>
        <a:lstStyle/>
        <a:p>
          <a:r>
            <a:rPr lang="en-US" sz="2200" b="1" dirty="0">
              <a:solidFill>
                <a:schemeClr val="tx1"/>
              </a:solidFill>
              <a:latin typeface="Times New Roman" panose="02020603050405020304" pitchFamily="18" charset="0"/>
              <a:cs typeface="Times New Roman" panose="02020603050405020304" pitchFamily="18" charset="0"/>
            </a:rPr>
            <a:t>Demographic Questions</a:t>
          </a:r>
        </a:p>
      </dgm:t>
    </dgm:pt>
    <dgm:pt modelId="{1B2C602F-9593-5D4A-B3A2-BC26CEC957B4}" type="parTrans" cxnId="{8BED74DC-2B3F-0248-B72F-4E49A31BBD48}">
      <dgm:prSet/>
      <dgm:spPr/>
      <dgm:t>
        <a:bodyPr/>
        <a:lstStyle/>
        <a:p>
          <a:endParaRPr lang="en-US"/>
        </a:p>
      </dgm:t>
    </dgm:pt>
    <dgm:pt modelId="{06B1B897-33BD-4F47-992B-0EDE46CD54F7}" type="sibTrans" cxnId="{8BED74DC-2B3F-0248-B72F-4E49A31BBD48}">
      <dgm:prSet/>
      <dgm:spPr/>
      <dgm:t>
        <a:bodyPr/>
        <a:lstStyle/>
        <a:p>
          <a:endParaRPr lang="en-US"/>
        </a:p>
      </dgm:t>
    </dgm:pt>
    <dgm:pt modelId="{DB3CE970-C23A-C24F-A9E8-D4AB66FD759D}">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The first section of the survey consists of demographic questions regarding the candidates background.  </a:t>
          </a:r>
        </a:p>
      </dgm:t>
    </dgm:pt>
    <dgm:pt modelId="{0F03DE87-4743-A64D-AA86-23381FF0DC24}" type="parTrans" cxnId="{46531D02-8108-904B-A5C2-C2CBABBF7BDB}">
      <dgm:prSet/>
      <dgm:spPr/>
      <dgm:t>
        <a:bodyPr/>
        <a:lstStyle/>
        <a:p>
          <a:endParaRPr lang="en-US"/>
        </a:p>
      </dgm:t>
    </dgm:pt>
    <dgm:pt modelId="{F7B6C831-FB52-5E4A-9729-8D1186CA3C2A}" type="sibTrans" cxnId="{46531D02-8108-904B-A5C2-C2CBABBF7BDB}">
      <dgm:prSet/>
      <dgm:spPr/>
      <dgm:t>
        <a:bodyPr/>
        <a:lstStyle/>
        <a:p>
          <a:endParaRPr lang="en-US"/>
        </a:p>
      </dgm:t>
    </dgm:pt>
    <dgm:pt modelId="{03BEB568-0757-EB4E-8C30-69E916E54434}">
      <dgm:prSet phldrT="[Text]" custT="1"/>
      <dgm:spPr/>
      <dgm:t>
        <a:bodyPr/>
        <a:lstStyle/>
        <a:p>
          <a:r>
            <a:rPr lang="en-US" sz="2200" b="1" dirty="0">
              <a:solidFill>
                <a:schemeClr val="tx1"/>
              </a:solidFill>
              <a:latin typeface="Times New Roman" panose="02020603050405020304" pitchFamily="18" charset="0"/>
              <a:cs typeface="Times New Roman" panose="02020603050405020304" pitchFamily="18" charset="0"/>
            </a:rPr>
            <a:t>The CRTSE Questions</a:t>
          </a:r>
          <a:endParaRPr lang="en-US" sz="2200" dirty="0">
            <a:solidFill>
              <a:schemeClr val="tx1"/>
            </a:solidFill>
            <a:latin typeface="Times New Roman" panose="02020603050405020304" pitchFamily="18" charset="0"/>
            <a:cs typeface="Times New Roman" panose="02020603050405020304" pitchFamily="18" charset="0"/>
          </a:endParaRPr>
        </a:p>
      </dgm:t>
    </dgm:pt>
    <dgm:pt modelId="{8AB6DF7B-0605-8041-9E09-2BFB161BB54C}" type="parTrans" cxnId="{90061A9A-BC04-2940-BECF-1208371ABDD9}">
      <dgm:prSet/>
      <dgm:spPr/>
      <dgm:t>
        <a:bodyPr/>
        <a:lstStyle/>
        <a:p>
          <a:endParaRPr lang="en-US"/>
        </a:p>
      </dgm:t>
    </dgm:pt>
    <dgm:pt modelId="{153E8F18-D595-534A-BB68-C62A73F30D1C}" type="sibTrans" cxnId="{90061A9A-BC04-2940-BECF-1208371ABDD9}">
      <dgm:prSet/>
      <dgm:spPr/>
      <dgm:t>
        <a:bodyPr/>
        <a:lstStyle/>
        <a:p>
          <a:endParaRPr lang="en-US"/>
        </a:p>
      </dgm:t>
    </dgm:pt>
    <dgm:pt modelId="{03707F08-756A-DD42-9ABA-9179735B7F8D}">
      <dgm:prSet phldrT="[Text]"/>
      <dgm:spPr/>
      <dgm:t>
        <a:bodyPr/>
        <a:lstStyle/>
        <a:p>
          <a:r>
            <a:rPr lang="en-US" sz="1300" dirty="0">
              <a:solidFill>
                <a:schemeClr val="tx1"/>
              </a:solidFill>
              <a:latin typeface="Times New Roman" panose="02020603050405020304" pitchFamily="18" charset="0"/>
              <a:cs typeface="Times New Roman" panose="02020603050405020304" pitchFamily="18" charset="0"/>
            </a:rPr>
            <a:t>Participants will complete 40 questions from the Likert-type CRTSE questionnaire to report their self-efficacy.  For the purpose of this research study, self-efficacy is defined as candidates perceptions of their ability to execute specific teaching practices associated with CRT.  </a:t>
          </a:r>
        </a:p>
      </dgm:t>
    </dgm:pt>
    <dgm:pt modelId="{2ED46044-02E4-8B48-88C2-CC7938090A2C}" type="parTrans" cxnId="{64A988F4-766E-B74E-9843-0C27F052CB6C}">
      <dgm:prSet/>
      <dgm:spPr/>
      <dgm:t>
        <a:bodyPr/>
        <a:lstStyle/>
        <a:p>
          <a:endParaRPr lang="en-US"/>
        </a:p>
      </dgm:t>
    </dgm:pt>
    <dgm:pt modelId="{07F08A5E-7CE2-A84B-955A-E1C491BD1B9A}" type="sibTrans" cxnId="{64A988F4-766E-B74E-9843-0C27F052CB6C}">
      <dgm:prSet/>
      <dgm:spPr/>
      <dgm:t>
        <a:bodyPr/>
        <a:lstStyle/>
        <a:p>
          <a:endParaRPr lang="en-US"/>
        </a:p>
      </dgm:t>
    </dgm:pt>
    <dgm:pt modelId="{99A60EA1-384C-514D-A0CF-BE8EA150C2FB}">
      <dgm:prSet phldrT="[Text]" custT="1"/>
      <dgm:spPr/>
      <dgm:t>
        <a:bodyPr/>
        <a:lstStyle/>
        <a:p>
          <a:r>
            <a:rPr lang="en-US" sz="2200" b="1" dirty="0">
              <a:solidFill>
                <a:schemeClr val="tx1"/>
              </a:solidFill>
              <a:latin typeface="Times New Roman" panose="02020603050405020304" pitchFamily="18" charset="0"/>
              <a:cs typeface="Times New Roman" panose="02020603050405020304" pitchFamily="18" charset="0"/>
            </a:rPr>
            <a:t>Analysis of Questionnaire</a:t>
          </a:r>
        </a:p>
      </dgm:t>
    </dgm:pt>
    <dgm:pt modelId="{39E15515-159B-FA4A-9546-797C25F04AB3}" type="parTrans" cxnId="{9B746AA4-D708-6C44-8B00-321C41023BFA}">
      <dgm:prSet/>
      <dgm:spPr/>
      <dgm:t>
        <a:bodyPr/>
        <a:lstStyle/>
        <a:p>
          <a:endParaRPr lang="en-US"/>
        </a:p>
      </dgm:t>
    </dgm:pt>
    <dgm:pt modelId="{751E102D-D75E-AE48-8369-ECDCF05F0542}" type="sibTrans" cxnId="{9B746AA4-D708-6C44-8B00-321C41023BFA}">
      <dgm:prSet/>
      <dgm:spPr/>
      <dgm:t>
        <a:bodyPr/>
        <a:lstStyle/>
        <a:p>
          <a:endParaRPr lang="en-US"/>
        </a:p>
      </dgm:t>
    </dgm:pt>
    <dgm:pt modelId="{9A16930C-5336-1142-8AF1-7BC2B04855AA}">
      <dgm:prSet phldrT="[Text]" custT="1"/>
      <dgm:spPr/>
      <dgm:t>
        <a:bodyPr/>
        <a:lstStyle/>
        <a:p>
          <a:r>
            <a:rPr lang="en-US" sz="1500" dirty="0">
              <a:solidFill>
                <a:schemeClr val="tx1"/>
              </a:solidFill>
              <a:latin typeface="Times New Roman" panose="02020603050405020304" pitchFamily="18" charset="0"/>
              <a:cs typeface="Times New Roman" panose="02020603050405020304" pitchFamily="18" charset="0"/>
            </a:rPr>
            <a:t>The candidates will rate themselves on a scale of 0 (no confidence) -100 (completely confident).  </a:t>
          </a:r>
        </a:p>
      </dgm:t>
    </dgm:pt>
    <dgm:pt modelId="{FB745AB7-D6EC-A74B-98F7-063B3747CC2F}" type="sibTrans" cxnId="{4DF38B98-4E08-674B-92AF-F38324DE7C2B}">
      <dgm:prSet/>
      <dgm:spPr/>
      <dgm:t>
        <a:bodyPr/>
        <a:lstStyle/>
        <a:p>
          <a:endParaRPr lang="en-US"/>
        </a:p>
      </dgm:t>
    </dgm:pt>
    <dgm:pt modelId="{39AF974B-5344-1D47-903C-616C27F647FE}" type="parTrans" cxnId="{4DF38B98-4E08-674B-92AF-F38324DE7C2B}">
      <dgm:prSet/>
      <dgm:spPr/>
      <dgm:t>
        <a:bodyPr/>
        <a:lstStyle/>
        <a:p>
          <a:endParaRPr lang="en-US"/>
        </a:p>
      </dgm:t>
    </dgm:pt>
    <dgm:pt modelId="{2261D9F2-3635-2F4F-8915-F33EAAEEB124}">
      <dgm:prSet phldrT="[Text]"/>
      <dgm:spPr/>
      <dgm:t>
        <a:bodyPr/>
        <a:lstStyle/>
        <a:p>
          <a:r>
            <a:rPr lang="en-US" sz="1300" dirty="0">
              <a:solidFill>
                <a:schemeClr val="tx1"/>
              </a:solidFill>
              <a:latin typeface="Times New Roman" panose="02020603050405020304" pitchFamily="18" charset="0"/>
              <a:cs typeface="Times New Roman" panose="02020603050405020304" pitchFamily="18" charset="0"/>
            </a:rPr>
            <a:t>The scale is divided into different areas including the ability to 1) use students’ cultural knowledge and learning preferences to facilitate learning, 2) design culturally sensitive classroom environments that build rapport and respect, 3)provide students multiple opportunities to demonstrate learning using non-biased assessments, 4) provide students with the skills they need to thrive in traditional schools while maintaining a connection to their culture.</a:t>
          </a:r>
        </a:p>
      </dgm:t>
    </dgm:pt>
    <dgm:pt modelId="{3411C489-A052-F34D-8616-9C449B653579}" type="parTrans" cxnId="{BDDA6A9E-1516-E542-8069-8C5B23FADDDD}">
      <dgm:prSet/>
      <dgm:spPr/>
      <dgm:t>
        <a:bodyPr/>
        <a:lstStyle/>
        <a:p>
          <a:endParaRPr lang="en-US"/>
        </a:p>
      </dgm:t>
    </dgm:pt>
    <dgm:pt modelId="{F5DD0195-66E6-9247-A135-5C94508CAB28}" type="sibTrans" cxnId="{BDDA6A9E-1516-E542-8069-8C5B23FADDDD}">
      <dgm:prSet/>
      <dgm:spPr/>
      <dgm:t>
        <a:bodyPr/>
        <a:lstStyle/>
        <a:p>
          <a:endParaRPr lang="en-US"/>
        </a:p>
      </dgm:t>
    </dgm:pt>
    <dgm:pt modelId="{2C2ADE49-C404-F04D-83D4-0EE2FA68D384}">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Participants will be asked to report their gender, race/ethnicity, and if English is their first language.  </a:t>
          </a:r>
        </a:p>
      </dgm:t>
    </dgm:pt>
    <dgm:pt modelId="{11119B18-9515-684E-9C9D-5623A4896021}" type="parTrans" cxnId="{04C662C7-D598-704D-A187-8809C5846F05}">
      <dgm:prSet/>
      <dgm:spPr/>
      <dgm:t>
        <a:bodyPr/>
        <a:lstStyle/>
        <a:p>
          <a:endParaRPr lang="en-US"/>
        </a:p>
      </dgm:t>
    </dgm:pt>
    <dgm:pt modelId="{33247BAA-25BA-3A4B-9D59-6C81E1858567}" type="sibTrans" cxnId="{04C662C7-D598-704D-A187-8809C5846F05}">
      <dgm:prSet/>
      <dgm:spPr/>
      <dgm:t>
        <a:bodyPr/>
        <a:lstStyle/>
        <a:p>
          <a:endParaRPr lang="en-US"/>
        </a:p>
      </dgm:t>
    </dgm:pt>
    <dgm:pt modelId="{6A20B95F-956F-8C48-B7D6-4DCA98C7AD96}">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They will also be asked to identify the particular teacher preparation program they are in.</a:t>
          </a:r>
        </a:p>
      </dgm:t>
    </dgm:pt>
    <dgm:pt modelId="{1BFE79CA-D1B2-4449-BE97-2CF1C4B69263}" type="parTrans" cxnId="{650EC416-EA27-394F-BA9C-026B66A01FF9}">
      <dgm:prSet/>
      <dgm:spPr/>
      <dgm:t>
        <a:bodyPr/>
        <a:lstStyle/>
        <a:p>
          <a:endParaRPr lang="en-US"/>
        </a:p>
      </dgm:t>
    </dgm:pt>
    <dgm:pt modelId="{037EA16F-162E-C145-A0E2-04C203512983}" type="sibTrans" cxnId="{650EC416-EA27-394F-BA9C-026B66A01FF9}">
      <dgm:prSet/>
      <dgm:spPr/>
      <dgm:t>
        <a:bodyPr/>
        <a:lstStyle/>
        <a:p>
          <a:endParaRPr lang="en-US"/>
        </a:p>
      </dgm:t>
    </dgm:pt>
    <dgm:pt modelId="{BCD3CDDD-C45C-E24B-B4A5-154163679BF9}">
      <dgm:prSet phldrT="[Text]" custT="1"/>
      <dgm:spPr/>
      <dgm:t>
        <a:bodyPr/>
        <a:lstStyle/>
        <a:p>
          <a:r>
            <a:rPr lang="en-US" sz="1500" dirty="0">
              <a:solidFill>
                <a:schemeClr val="tx1"/>
              </a:solidFill>
              <a:latin typeface="Times New Roman" panose="02020603050405020304" pitchFamily="18" charset="0"/>
              <a:cs typeface="Times New Roman" panose="02020603050405020304" pitchFamily="18" charset="0"/>
            </a:rPr>
            <a:t>A mean score will be generated by summing the personal ratings and dividing by 40 to calculate the total mean.  </a:t>
          </a:r>
        </a:p>
      </dgm:t>
    </dgm:pt>
    <dgm:pt modelId="{5B117C0B-5634-494F-8E1A-FA22ACC507A4}" type="parTrans" cxnId="{3182F591-A083-634C-8928-7C5EECC9BD76}">
      <dgm:prSet/>
      <dgm:spPr/>
      <dgm:t>
        <a:bodyPr/>
        <a:lstStyle/>
        <a:p>
          <a:endParaRPr lang="en-US"/>
        </a:p>
      </dgm:t>
    </dgm:pt>
    <dgm:pt modelId="{88EB8C2B-DB13-BE48-9F53-CBE3C1C87372}" type="sibTrans" cxnId="{3182F591-A083-634C-8928-7C5EECC9BD76}">
      <dgm:prSet/>
      <dgm:spPr/>
      <dgm:t>
        <a:bodyPr/>
        <a:lstStyle/>
        <a:p>
          <a:endParaRPr lang="en-US"/>
        </a:p>
      </dgm:t>
    </dgm:pt>
    <dgm:pt modelId="{D53F84C6-EC99-2948-9191-46ED12EB69DB}">
      <dgm:prSet phldrT="[Text]" custT="1"/>
      <dgm:spPr/>
      <dgm:t>
        <a:bodyPr/>
        <a:lstStyle/>
        <a:p>
          <a:r>
            <a:rPr lang="en-US" sz="1500" dirty="0">
              <a:solidFill>
                <a:schemeClr val="tx1"/>
              </a:solidFill>
              <a:latin typeface="Times New Roman" panose="02020603050405020304" pitchFamily="18" charset="0"/>
              <a:cs typeface="Times New Roman" panose="02020603050405020304" pitchFamily="18" charset="0"/>
            </a:rPr>
            <a:t>Participants with higher means are most efficacious and participants with lower means are less efficacious.  Trends and patterns will be noted by department, gender, race and other demographic criteria.</a:t>
          </a:r>
        </a:p>
      </dgm:t>
    </dgm:pt>
    <dgm:pt modelId="{CAD9308F-6AE7-8F41-9908-843FF156228B}" type="parTrans" cxnId="{39B3EFBD-1704-A345-A695-44B14C9CDDD6}">
      <dgm:prSet/>
      <dgm:spPr/>
      <dgm:t>
        <a:bodyPr/>
        <a:lstStyle/>
        <a:p>
          <a:endParaRPr lang="en-US"/>
        </a:p>
      </dgm:t>
    </dgm:pt>
    <dgm:pt modelId="{9F4BF787-A928-8F49-89CB-2ABCB6D79F33}" type="sibTrans" cxnId="{39B3EFBD-1704-A345-A695-44B14C9CDDD6}">
      <dgm:prSet/>
      <dgm:spPr/>
      <dgm:t>
        <a:bodyPr/>
        <a:lstStyle/>
        <a:p>
          <a:endParaRPr lang="en-US"/>
        </a:p>
      </dgm:t>
    </dgm:pt>
    <dgm:pt modelId="{75065C7E-38BD-554F-AD74-4CAD39E3E06B}" type="pres">
      <dgm:prSet presAssocID="{310845AB-F636-1949-9FDC-61E699BAE501}" presName="linear" presStyleCnt="0">
        <dgm:presLayoutVars>
          <dgm:dir/>
          <dgm:resizeHandles val="exact"/>
        </dgm:presLayoutVars>
      </dgm:prSet>
      <dgm:spPr/>
    </dgm:pt>
    <dgm:pt modelId="{E92A1902-6378-8449-813B-DBA4B661E05F}" type="pres">
      <dgm:prSet presAssocID="{09C0A6BD-4A81-9C4A-976F-941D4B1F17CD}" presName="comp" presStyleCnt="0"/>
      <dgm:spPr/>
    </dgm:pt>
    <dgm:pt modelId="{1291A5F2-CC05-0D4F-88BD-8BAE87462C1E}" type="pres">
      <dgm:prSet presAssocID="{09C0A6BD-4A81-9C4A-976F-941D4B1F17CD}" presName="box" presStyleLbl="node1" presStyleIdx="0" presStyleCnt="3"/>
      <dgm:spPr/>
    </dgm:pt>
    <dgm:pt modelId="{E3EE9FA0-5628-8A4D-B240-77D676CD3B88}" type="pres">
      <dgm:prSet presAssocID="{09C0A6BD-4A81-9C4A-976F-941D4B1F17CD}" presName="img" presStyleLbl="fgImgPlace1" presStyleIdx="0" presStyleCnt="3" custAng="10800000" custFlipVert="1" custFlipHor="1" custScaleX="87589" custScaleY="89410"/>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E876B42E-E814-5549-B0CE-BFF398E4EB4D}" type="pres">
      <dgm:prSet presAssocID="{09C0A6BD-4A81-9C4A-976F-941D4B1F17CD}" presName="text" presStyleLbl="node1" presStyleIdx="0" presStyleCnt="3">
        <dgm:presLayoutVars>
          <dgm:bulletEnabled val="1"/>
        </dgm:presLayoutVars>
      </dgm:prSet>
      <dgm:spPr/>
    </dgm:pt>
    <dgm:pt modelId="{B5895B1C-8A39-3B48-B578-B73FA0788AA3}" type="pres">
      <dgm:prSet presAssocID="{06B1B897-33BD-4F47-992B-0EDE46CD54F7}" presName="spacer" presStyleCnt="0"/>
      <dgm:spPr/>
    </dgm:pt>
    <dgm:pt modelId="{24D99479-7E35-984C-8F52-726BE58983C8}" type="pres">
      <dgm:prSet presAssocID="{03BEB568-0757-EB4E-8C30-69E916E54434}" presName="comp" presStyleCnt="0"/>
      <dgm:spPr/>
    </dgm:pt>
    <dgm:pt modelId="{C4A2F815-C4CC-8846-B70E-42E961EF5357}" type="pres">
      <dgm:prSet presAssocID="{03BEB568-0757-EB4E-8C30-69E916E54434}" presName="box" presStyleLbl="node1" presStyleIdx="1" presStyleCnt="3"/>
      <dgm:spPr/>
    </dgm:pt>
    <dgm:pt modelId="{61038C03-FC76-C042-A681-36EDF1508174}" type="pres">
      <dgm:prSet presAssocID="{03BEB568-0757-EB4E-8C30-69E916E54434}"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D0D2507E-B08D-C642-A9D4-3E59D60B42D2}" type="pres">
      <dgm:prSet presAssocID="{03BEB568-0757-EB4E-8C30-69E916E54434}" presName="text" presStyleLbl="node1" presStyleIdx="1" presStyleCnt="3">
        <dgm:presLayoutVars>
          <dgm:bulletEnabled val="1"/>
        </dgm:presLayoutVars>
      </dgm:prSet>
      <dgm:spPr/>
    </dgm:pt>
    <dgm:pt modelId="{39CC5483-8192-6D45-9D91-16085A300236}" type="pres">
      <dgm:prSet presAssocID="{153E8F18-D595-534A-BB68-C62A73F30D1C}" presName="spacer" presStyleCnt="0"/>
      <dgm:spPr/>
    </dgm:pt>
    <dgm:pt modelId="{32A6342D-AB16-7047-842C-1569B68865E0}" type="pres">
      <dgm:prSet presAssocID="{99A60EA1-384C-514D-A0CF-BE8EA150C2FB}" presName="comp" presStyleCnt="0"/>
      <dgm:spPr/>
    </dgm:pt>
    <dgm:pt modelId="{5FBA713C-9332-6B4A-934E-E7815B212BEA}" type="pres">
      <dgm:prSet presAssocID="{99A60EA1-384C-514D-A0CF-BE8EA150C2FB}" presName="box" presStyleLbl="node1" presStyleIdx="2" presStyleCnt="3"/>
      <dgm:spPr/>
    </dgm:pt>
    <dgm:pt modelId="{D7BA13E6-96DE-1B4A-92E4-448AE9C6E75D}" type="pres">
      <dgm:prSet presAssocID="{99A60EA1-384C-514D-A0CF-BE8EA150C2F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F68A65A9-AA26-544E-BDB6-B61A0DEF11C0}" type="pres">
      <dgm:prSet presAssocID="{99A60EA1-384C-514D-A0CF-BE8EA150C2FB}" presName="text" presStyleLbl="node1" presStyleIdx="2" presStyleCnt="3">
        <dgm:presLayoutVars>
          <dgm:bulletEnabled val="1"/>
        </dgm:presLayoutVars>
      </dgm:prSet>
      <dgm:spPr/>
    </dgm:pt>
  </dgm:ptLst>
  <dgm:cxnLst>
    <dgm:cxn modelId="{46531D02-8108-904B-A5C2-C2CBABBF7BDB}" srcId="{09C0A6BD-4A81-9C4A-976F-941D4B1F17CD}" destId="{DB3CE970-C23A-C24F-A9E8-D4AB66FD759D}" srcOrd="0" destOrd="0" parTransId="{0F03DE87-4743-A64D-AA86-23381FF0DC24}" sibTransId="{F7B6C831-FB52-5E4A-9729-8D1186CA3C2A}"/>
    <dgm:cxn modelId="{C25DAE14-17C7-DF4D-A355-E1D0A3C293BC}" type="presOf" srcId="{9A16930C-5336-1142-8AF1-7BC2B04855AA}" destId="{F68A65A9-AA26-544E-BDB6-B61A0DEF11C0}" srcOrd="1" destOrd="1" presId="urn:microsoft.com/office/officeart/2005/8/layout/vList4"/>
    <dgm:cxn modelId="{650EC416-EA27-394F-BA9C-026B66A01FF9}" srcId="{09C0A6BD-4A81-9C4A-976F-941D4B1F17CD}" destId="{6A20B95F-956F-8C48-B7D6-4DCA98C7AD96}" srcOrd="2" destOrd="0" parTransId="{1BFE79CA-D1B2-4449-BE97-2CF1C4B69263}" sibTransId="{037EA16F-162E-C145-A0E2-04C203512983}"/>
    <dgm:cxn modelId="{31B9F11A-3ECF-8D4B-B1AE-233C60269078}" type="presOf" srcId="{03BEB568-0757-EB4E-8C30-69E916E54434}" destId="{D0D2507E-B08D-C642-A9D4-3E59D60B42D2}" srcOrd="1" destOrd="0" presId="urn:microsoft.com/office/officeart/2005/8/layout/vList4"/>
    <dgm:cxn modelId="{824F8D1C-18A9-1846-8CD7-AAD434B8290B}" type="presOf" srcId="{BCD3CDDD-C45C-E24B-B4A5-154163679BF9}" destId="{F68A65A9-AA26-544E-BDB6-B61A0DEF11C0}" srcOrd="1" destOrd="2" presId="urn:microsoft.com/office/officeart/2005/8/layout/vList4"/>
    <dgm:cxn modelId="{398B2845-AFBB-0C45-AAF0-4230ADF1B904}" type="presOf" srcId="{D53F84C6-EC99-2948-9191-46ED12EB69DB}" destId="{5FBA713C-9332-6B4A-934E-E7815B212BEA}" srcOrd="0" destOrd="3" presId="urn:microsoft.com/office/officeart/2005/8/layout/vList4"/>
    <dgm:cxn modelId="{45C69651-6354-C644-AF69-CF50D8DD7C6D}" type="presOf" srcId="{09C0A6BD-4A81-9C4A-976F-941D4B1F17CD}" destId="{E876B42E-E814-5549-B0CE-BFF398E4EB4D}" srcOrd="1" destOrd="0" presId="urn:microsoft.com/office/officeart/2005/8/layout/vList4"/>
    <dgm:cxn modelId="{83C41C60-5CC8-C54A-89C7-998C2AE82D5E}" type="presOf" srcId="{99A60EA1-384C-514D-A0CF-BE8EA150C2FB}" destId="{5FBA713C-9332-6B4A-934E-E7815B212BEA}" srcOrd="0" destOrd="0" presId="urn:microsoft.com/office/officeart/2005/8/layout/vList4"/>
    <dgm:cxn modelId="{6B0DBB72-1E42-CD4E-8B5C-0D4B34F36A64}" type="presOf" srcId="{2C2ADE49-C404-F04D-83D4-0EE2FA68D384}" destId="{1291A5F2-CC05-0D4F-88BD-8BAE87462C1E}" srcOrd="0" destOrd="2" presId="urn:microsoft.com/office/officeart/2005/8/layout/vList4"/>
    <dgm:cxn modelId="{70E44781-C364-2343-9923-244B7DDB8392}" type="presOf" srcId="{D53F84C6-EC99-2948-9191-46ED12EB69DB}" destId="{F68A65A9-AA26-544E-BDB6-B61A0DEF11C0}" srcOrd="1" destOrd="3" presId="urn:microsoft.com/office/officeart/2005/8/layout/vList4"/>
    <dgm:cxn modelId="{4A5E7D81-B6EE-3848-AD15-5258EC687632}" type="presOf" srcId="{9A16930C-5336-1142-8AF1-7BC2B04855AA}" destId="{5FBA713C-9332-6B4A-934E-E7815B212BEA}" srcOrd="0" destOrd="1" presId="urn:microsoft.com/office/officeart/2005/8/layout/vList4"/>
    <dgm:cxn modelId="{3182F591-A083-634C-8928-7C5EECC9BD76}" srcId="{99A60EA1-384C-514D-A0CF-BE8EA150C2FB}" destId="{BCD3CDDD-C45C-E24B-B4A5-154163679BF9}" srcOrd="1" destOrd="0" parTransId="{5B117C0B-5634-494F-8E1A-FA22ACC507A4}" sibTransId="{88EB8C2B-DB13-BE48-9F53-CBE3C1C87372}"/>
    <dgm:cxn modelId="{316B7C93-426F-634D-911E-77B1FE9BE89C}" type="presOf" srcId="{DB3CE970-C23A-C24F-A9E8-D4AB66FD759D}" destId="{1291A5F2-CC05-0D4F-88BD-8BAE87462C1E}" srcOrd="0" destOrd="1" presId="urn:microsoft.com/office/officeart/2005/8/layout/vList4"/>
    <dgm:cxn modelId="{E4901994-745A-B14A-BE61-E7A97AEA21B7}" type="presOf" srcId="{03707F08-756A-DD42-9ABA-9179735B7F8D}" destId="{D0D2507E-B08D-C642-A9D4-3E59D60B42D2}" srcOrd="1" destOrd="1" presId="urn:microsoft.com/office/officeart/2005/8/layout/vList4"/>
    <dgm:cxn modelId="{4DF38B98-4E08-674B-92AF-F38324DE7C2B}" srcId="{99A60EA1-384C-514D-A0CF-BE8EA150C2FB}" destId="{9A16930C-5336-1142-8AF1-7BC2B04855AA}" srcOrd="0" destOrd="0" parTransId="{39AF974B-5344-1D47-903C-616C27F647FE}" sibTransId="{FB745AB7-D6EC-A74B-98F7-063B3747CC2F}"/>
    <dgm:cxn modelId="{90061A9A-BC04-2940-BECF-1208371ABDD9}" srcId="{310845AB-F636-1949-9FDC-61E699BAE501}" destId="{03BEB568-0757-EB4E-8C30-69E916E54434}" srcOrd="1" destOrd="0" parTransId="{8AB6DF7B-0605-8041-9E09-2BFB161BB54C}" sibTransId="{153E8F18-D595-534A-BB68-C62A73F30D1C}"/>
    <dgm:cxn modelId="{D7591B9A-DC93-1A45-BCD2-0B3A185FBF3E}" type="presOf" srcId="{03707F08-756A-DD42-9ABA-9179735B7F8D}" destId="{C4A2F815-C4CC-8846-B70E-42E961EF5357}" srcOrd="0" destOrd="1" presId="urn:microsoft.com/office/officeart/2005/8/layout/vList4"/>
    <dgm:cxn modelId="{4A13B69C-173F-2448-8BDF-0CD5A2E6A2D3}" type="presOf" srcId="{2261D9F2-3635-2F4F-8915-F33EAAEEB124}" destId="{C4A2F815-C4CC-8846-B70E-42E961EF5357}" srcOrd="0" destOrd="2" presId="urn:microsoft.com/office/officeart/2005/8/layout/vList4"/>
    <dgm:cxn modelId="{BDDA6A9E-1516-E542-8069-8C5B23FADDDD}" srcId="{03BEB568-0757-EB4E-8C30-69E916E54434}" destId="{2261D9F2-3635-2F4F-8915-F33EAAEEB124}" srcOrd="1" destOrd="0" parTransId="{3411C489-A052-F34D-8616-9C449B653579}" sibTransId="{F5DD0195-66E6-9247-A135-5C94508CAB28}"/>
    <dgm:cxn modelId="{4DDD24A1-8D5D-4E43-9FF3-898C386E7C52}" type="presOf" srcId="{2C2ADE49-C404-F04D-83D4-0EE2FA68D384}" destId="{E876B42E-E814-5549-B0CE-BFF398E4EB4D}" srcOrd="1" destOrd="2" presId="urn:microsoft.com/office/officeart/2005/8/layout/vList4"/>
    <dgm:cxn modelId="{37FA29A3-2046-E440-8BCB-1A96519E8ED6}" type="presOf" srcId="{2261D9F2-3635-2F4F-8915-F33EAAEEB124}" destId="{D0D2507E-B08D-C642-A9D4-3E59D60B42D2}" srcOrd="1" destOrd="2" presId="urn:microsoft.com/office/officeart/2005/8/layout/vList4"/>
    <dgm:cxn modelId="{9B746AA4-D708-6C44-8B00-321C41023BFA}" srcId="{310845AB-F636-1949-9FDC-61E699BAE501}" destId="{99A60EA1-384C-514D-A0CF-BE8EA150C2FB}" srcOrd="2" destOrd="0" parTransId="{39E15515-159B-FA4A-9546-797C25F04AB3}" sibTransId="{751E102D-D75E-AE48-8369-ECDCF05F0542}"/>
    <dgm:cxn modelId="{706314B6-8C1C-C54D-9D16-523094812B48}" type="presOf" srcId="{DB3CE970-C23A-C24F-A9E8-D4AB66FD759D}" destId="{E876B42E-E814-5549-B0CE-BFF398E4EB4D}" srcOrd="1" destOrd="1" presId="urn:microsoft.com/office/officeart/2005/8/layout/vList4"/>
    <dgm:cxn modelId="{AA320AB9-4CD6-E54F-8B82-520E8E9FE8DB}" type="presOf" srcId="{99A60EA1-384C-514D-A0CF-BE8EA150C2FB}" destId="{F68A65A9-AA26-544E-BDB6-B61A0DEF11C0}" srcOrd="1" destOrd="0" presId="urn:microsoft.com/office/officeart/2005/8/layout/vList4"/>
    <dgm:cxn modelId="{39B3EFBD-1704-A345-A695-44B14C9CDDD6}" srcId="{99A60EA1-384C-514D-A0CF-BE8EA150C2FB}" destId="{D53F84C6-EC99-2948-9191-46ED12EB69DB}" srcOrd="2" destOrd="0" parTransId="{CAD9308F-6AE7-8F41-9908-843FF156228B}" sibTransId="{9F4BF787-A928-8F49-89CB-2ABCB6D79F33}"/>
    <dgm:cxn modelId="{70DFBBC1-D340-2D4D-A51B-038A410646C0}" type="presOf" srcId="{BCD3CDDD-C45C-E24B-B4A5-154163679BF9}" destId="{5FBA713C-9332-6B4A-934E-E7815B212BEA}" srcOrd="0" destOrd="2" presId="urn:microsoft.com/office/officeart/2005/8/layout/vList4"/>
    <dgm:cxn modelId="{04C662C7-D598-704D-A187-8809C5846F05}" srcId="{09C0A6BD-4A81-9C4A-976F-941D4B1F17CD}" destId="{2C2ADE49-C404-F04D-83D4-0EE2FA68D384}" srcOrd="1" destOrd="0" parTransId="{11119B18-9515-684E-9C9D-5623A4896021}" sibTransId="{33247BAA-25BA-3A4B-9D59-6C81E1858567}"/>
    <dgm:cxn modelId="{9D6022CE-9EE1-9245-A66E-58FAED4DFB9C}" type="presOf" srcId="{310845AB-F636-1949-9FDC-61E699BAE501}" destId="{75065C7E-38BD-554F-AD74-4CAD39E3E06B}" srcOrd="0" destOrd="0" presId="urn:microsoft.com/office/officeart/2005/8/layout/vList4"/>
    <dgm:cxn modelId="{3A5390D2-C938-C948-98D9-E4B52C126156}" type="presOf" srcId="{03BEB568-0757-EB4E-8C30-69E916E54434}" destId="{C4A2F815-C4CC-8846-B70E-42E961EF5357}" srcOrd="0" destOrd="0" presId="urn:microsoft.com/office/officeart/2005/8/layout/vList4"/>
    <dgm:cxn modelId="{44104BD5-3BAC-EF48-A0B1-416AB7DBBFBF}" type="presOf" srcId="{09C0A6BD-4A81-9C4A-976F-941D4B1F17CD}" destId="{1291A5F2-CC05-0D4F-88BD-8BAE87462C1E}" srcOrd="0" destOrd="0" presId="urn:microsoft.com/office/officeart/2005/8/layout/vList4"/>
    <dgm:cxn modelId="{8BED74DC-2B3F-0248-B72F-4E49A31BBD48}" srcId="{310845AB-F636-1949-9FDC-61E699BAE501}" destId="{09C0A6BD-4A81-9C4A-976F-941D4B1F17CD}" srcOrd="0" destOrd="0" parTransId="{1B2C602F-9593-5D4A-B3A2-BC26CEC957B4}" sibTransId="{06B1B897-33BD-4F47-992B-0EDE46CD54F7}"/>
    <dgm:cxn modelId="{7389DEE0-2D8F-5748-AFF2-C23F257A6288}" type="presOf" srcId="{6A20B95F-956F-8C48-B7D6-4DCA98C7AD96}" destId="{1291A5F2-CC05-0D4F-88BD-8BAE87462C1E}" srcOrd="0" destOrd="3" presId="urn:microsoft.com/office/officeart/2005/8/layout/vList4"/>
    <dgm:cxn modelId="{D5B2EDE2-E9D0-8643-8667-8056E7F3DD2E}" type="presOf" srcId="{6A20B95F-956F-8C48-B7D6-4DCA98C7AD96}" destId="{E876B42E-E814-5549-B0CE-BFF398E4EB4D}" srcOrd="1" destOrd="3" presId="urn:microsoft.com/office/officeart/2005/8/layout/vList4"/>
    <dgm:cxn modelId="{64A988F4-766E-B74E-9843-0C27F052CB6C}" srcId="{03BEB568-0757-EB4E-8C30-69E916E54434}" destId="{03707F08-756A-DD42-9ABA-9179735B7F8D}" srcOrd="0" destOrd="0" parTransId="{2ED46044-02E4-8B48-88C2-CC7938090A2C}" sibTransId="{07F08A5E-7CE2-A84B-955A-E1C491BD1B9A}"/>
    <dgm:cxn modelId="{9FAE0FC4-EFF8-7240-B475-132006B115C1}" type="presParOf" srcId="{75065C7E-38BD-554F-AD74-4CAD39E3E06B}" destId="{E92A1902-6378-8449-813B-DBA4B661E05F}" srcOrd="0" destOrd="0" presId="urn:microsoft.com/office/officeart/2005/8/layout/vList4"/>
    <dgm:cxn modelId="{6B050A8B-BD7A-8443-A2A2-E954902C6B99}" type="presParOf" srcId="{E92A1902-6378-8449-813B-DBA4B661E05F}" destId="{1291A5F2-CC05-0D4F-88BD-8BAE87462C1E}" srcOrd="0" destOrd="0" presId="urn:microsoft.com/office/officeart/2005/8/layout/vList4"/>
    <dgm:cxn modelId="{ECC676F0-0099-DB47-A556-F7A786F13B43}" type="presParOf" srcId="{E92A1902-6378-8449-813B-DBA4B661E05F}" destId="{E3EE9FA0-5628-8A4D-B240-77D676CD3B88}" srcOrd="1" destOrd="0" presId="urn:microsoft.com/office/officeart/2005/8/layout/vList4"/>
    <dgm:cxn modelId="{FF959F73-928C-7148-A2B3-4C37AE6E6A67}" type="presParOf" srcId="{E92A1902-6378-8449-813B-DBA4B661E05F}" destId="{E876B42E-E814-5549-B0CE-BFF398E4EB4D}" srcOrd="2" destOrd="0" presId="urn:microsoft.com/office/officeart/2005/8/layout/vList4"/>
    <dgm:cxn modelId="{45DADAE8-761D-F84F-88E2-573C7B759850}" type="presParOf" srcId="{75065C7E-38BD-554F-AD74-4CAD39E3E06B}" destId="{B5895B1C-8A39-3B48-B578-B73FA0788AA3}" srcOrd="1" destOrd="0" presId="urn:microsoft.com/office/officeart/2005/8/layout/vList4"/>
    <dgm:cxn modelId="{CD63AD6B-AC6F-764E-A393-8F6915666705}" type="presParOf" srcId="{75065C7E-38BD-554F-AD74-4CAD39E3E06B}" destId="{24D99479-7E35-984C-8F52-726BE58983C8}" srcOrd="2" destOrd="0" presId="urn:microsoft.com/office/officeart/2005/8/layout/vList4"/>
    <dgm:cxn modelId="{4A842762-1E25-D74D-A596-B4C8E2CBB9A7}" type="presParOf" srcId="{24D99479-7E35-984C-8F52-726BE58983C8}" destId="{C4A2F815-C4CC-8846-B70E-42E961EF5357}" srcOrd="0" destOrd="0" presId="urn:microsoft.com/office/officeart/2005/8/layout/vList4"/>
    <dgm:cxn modelId="{B4C9FC45-434A-5C4A-A46F-5A8703A58CAE}" type="presParOf" srcId="{24D99479-7E35-984C-8F52-726BE58983C8}" destId="{61038C03-FC76-C042-A681-36EDF1508174}" srcOrd="1" destOrd="0" presId="urn:microsoft.com/office/officeart/2005/8/layout/vList4"/>
    <dgm:cxn modelId="{30704A40-BD7E-8345-94F2-D6B7C690F261}" type="presParOf" srcId="{24D99479-7E35-984C-8F52-726BE58983C8}" destId="{D0D2507E-B08D-C642-A9D4-3E59D60B42D2}" srcOrd="2" destOrd="0" presId="urn:microsoft.com/office/officeart/2005/8/layout/vList4"/>
    <dgm:cxn modelId="{9FC2653D-6EB0-7D47-9578-CA8E85D2B08F}" type="presParOf" srcId="{75065C7E-38BD-554F-AD74-4CAD39E3E06B}" destId="{39CC5483-8192-6D45-9D91-16085A300236}" srcOrd="3" destOrd="0" presId="urn:microsoft.com/office/officeart/2005/8/layout/vList4"/>
    <dgm:cxn modelId="{5FF29A44-4764-7940-B391-13111BD1C893}" type="presParOf" srcId="{75065C7E-38BD-554F-AD74-4CAD39E3E06B}" destId="{32A6342D-AB16-7047-842C-1569B68865E0}" srcOrd="4" destOrd="0" presId="urn:microsoft.com/office/officeart/2005/8/layout/vList4"/>
    <dgm:cxn modelId="{5338F979-A4B2-A948-BC83-3FEF7087162D}" type="presParOf" srcId="{32A6342D-AB16-7047-842C-1569B68865E0}" destId="{5FBA713C-9332-6B4A-934E-E7815B212BEA}" srcOrd="0" destOrd="0" presId="urn:microsoft.com/office/officeart/2005/8/layout/vList4"/>
    <dgm:cxn modelId="{5023A760-A4F7-0748-A819-FA795F43D531}" type="presParOf" srcId="{32A6342D-AB16-7047-842C-1569B68865E0}" destId="{D7BA13E6-96DE-1B4A-92E4-448AE9C6E75D}" srcOrd="1" destOrd="0" presId="urn:microsoft.com/office/officeart/2005/8/layout/vList4"/>
    <dgm:cxn modelId="{508ACB94-0B52-8C40-ABA1-FAB15BCF6829}" type="presParOf" srcId="{32A6342D-AB16-7047-842C-1569B68865E0}" destId="{F68A65A9-AA26-544E-BDB6-B61A0DEF11C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FF118-2E4A-6244-87AA-BA0CB404C7D5}">
      <dsp:nvSpPr>
        <dsp:cNvPr id="0" name=""/>
        <dsp:cNvSpPr/>
      </dsp:nvSpPr>
      <dsp:spPr>
        <a:xfrm>
          <a:off x="1599628" y="2354015"/>
          <a:ext cx="1955101" cy="1955101"/>
        </a:xfrm>
        <a:prstGeom prst="gear9">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Professional Efficacy</a:t>
          </a:r>
        </a:p>
      </dsp:txBody>
      <dsp:txXfrm>
        <a:off x="1992690" y="2811988"/>
        <a:ext cx="1168977" cy="1004962"/>
      </dsp:txXfrm>
    </dsp:sp>
    <dsp:sp modelId="{CE2193F9-9380-3447-9DC1-4DFF69F70115}">
      <dsp:nvSpPr>
        <dsp:cNvPr id="0" name=""/>
        <dsp:cNvSpPr/>
      </dsp:nvSpPr>
      <dsp:spPr>
        <a:xfrm>
          <a:off x="462114" y="1880463"/>
          <a:ext cx="1421892" cy="1421892"/>
        </a:xfrm>
        <a:prstGeom prst="gear6">
          <a:avLst/>
        </a:prstGeom>
        <a:solidFill>
          <a:schemeClr val="accent4">
            <a:hueOff val="4900445"/>
            <a:satOff val="-2038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University </a:t>
          </a:r>
          <a:r>
            <a:rPr lang="en-US" sz="800" kern="1200" dirty="0"/>
            <a:t>Preparedness</a:t>
          </a:r>
          <a:endParaRPr lang="en-US" sz="1200" kern="1200" dirty="0"/>
        </a:p>
      </dsp:txBody>
      <dsp:txXfrm>
        <a:off x="820080" y="2240592"/>
        <a:ext cx="705960" cy="701634"/>
      </dsp:txXfrm>
    </dsp:sp>
    <dsp:sp modelId="{DFD34882-93A7-334E-A0A1-DF7D85520622}">
      <dsp:nvSpPr>
        <dsp:cNvPr id="0" name=""/>
        <dsp:cNvSpPr/>
      </dsp:nvSpPr>
      <dsp:spPr>
        <a:xfrm rot="20700000">
          <a:off x="1279370" y="909928"/>
          <a:ext cx="1393163" cy="1393163"/>
        </a:xfrm>
        <a:prstGeom prst="gear6">
          <a:avLst/>
        </a:prstGeom>
        <a:solidFill>
          <a:schemeClr val="accent4">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Personal Efficacy</a:t>
          </a:r>
        </a:p>
      </dsp:txBody>
      <dsp:txXfrm rot="-20700000">
        <a:off x="1584931" y="1215490"/>
        <a:ext cx="782040" cy="782040"/>
      </dsp:txXfrm>
    </dsp:sp>
    <dsp:sp modelId="{CEF342BB-745E-0344-A344-1B833A0D07D3}">
      <dsp:nvSpPr>
        <dsp:cNvPr id="0" name=""/>
        <dsp:cNvSpPr/>
      </dsp:nvSpPr>
      <dsp:spPr>
        <a:xfrm>
          <a:off x="1442399" y="2051458"/>
          <a:ext cx="2502529" cy="2502529"/>
        </a:xfrm>
        <a:prstGeom prst="circularArrow">
          <a:avLst>
            <a:gd name="adj1" fmla="val 4688"/>
            <a:gd name="adj2" fmla="val 299029"/>
            <a:gd name="adj3" fmla="val 2498829"/>
            <a:gd name="adj4" fmla="val 15899140"/>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2E67F4-76C7-394D-BBB3-745F58F3F6AA}">
      <dsp:nvSpPr>
        <dsp:cNvPr id="0" name=""/>
        <dsp:cNvSpPr/>
      </dsp:nvSpPr>
      <dsp:spPr>
        <a:xfrm>
          <a:off x="210300" y="1568597"/>
          <a:ext cx="1818244" cy="1818244"/>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A57564-88AF-BD49-A2A4-C39922C670F6}">
      <dsp:nvSpPr>
        <dsp:cNvPr id="0" name=""/>
        <dsp:cNvSpPr/>
      </dsp:nvSpPr>
      <dsp:spPr>
        <a:xfrm>
          <a:off x="936266" y="597092"/>
          <a:ext cx="1960433" cy="1960433"/>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1A5F2-CC05-0D4F-88BD-8BAE87462C1E}">
      <dsp:nvSpPr>
        <dsp:cNvPr id="0" name=""/>
        <dsp:cNvSpPr/>
      </dsp:nvSpPr>
      <dsp:spPr>
        <a:xfrm>
          <a:off x="0" y="0"/>
          <a:ext cx="10109200" cy="19203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Demographic Questions</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The first section of the survey consists of demographic questions regarding the candidates background.  </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Participants will be asked to report their gender, race/ethnicity, and if English is their first language.  </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They will also be asked to identify the particular teacher preparation program they are in.</a:t>
          </a:r>
        </a:p>
      </dsp:txBody>
      <dsp:txXfrm>
        <a:off x="2213871" y="0"/>
        <a:ext cx="7895328" cy="1920315"/>
      </dsp:txXfrm>
    </dsp:sp>
    <dsp:sp modelId="{E3EE9FA0-5628-8A4D-B240-77D676CD3B88}">
      <dsp:nvSpPr>
        <dsp:cNvPr id="0" name=""/>
        <dsp:cNvSpPr/>
      </dsp:nvSpPr>
      <dsp:spPr>
        <a:xfrm rot="10800000" flipH="1" flipV="1">
          <a:off x="317496" y="273376"/>
          <a:ext cx="1770909" cy="137356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2F815-C4CC-8846-B70E-42E961EF5357}">
      <dsp:nvSpPr>
        <dsp:cNvPr id="0" name=""/>
        <dsp:cNvSpPr/>
      </dsp:nvSpPr>
      <dsp:spPr>
        <a:xfrm>
          <a:off x="0" y="2112346"/>
          <a:ext cx="10109200" cy="1920315"/>
        </a:xfrm>
        <a:prstGeom prst="roundRect">
          <a:avLst>
            <a:gd name="adj" fmla="val 10000"/>
          </a:avLst>
        </a:prstGeom>
        <a:solidFill>
          <a:schemeClr val="accent4">
            <a:hueOff val="4900445"/>
            <a:satOff val="-2038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The CRTSE Questions</a:t>
          </a:r>
          <a:endParaRPr lang="en-US" sz="2200"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kern="1200" dirty="0">
              <a:solidFill>
                <a:schemeClr val="tx1"/>
              </a:solidFill>
              <a:latin typeface="Times New Roman" panose="02020603050405020304" pitchFamily="18" charset="0"/>
              <a:cs typeface="Times New Roman" panose="02020603050405020304" pitchFamily="18" charset="0"/>
            </a:rPr>
            <a:t>Participants will complete 40 questions from the Likert-type CRTSE questionnaire to report their self-efficacy.  For the purpose of this research study, self-efficacy is defined as candidates perceptions of their ability to execute specific teaching practices associated with CRT.  </a:t>
          </a:r>
        </a:p>
        <a:p>
          <a:pPr marL="114300" lvl="1" indent="-114300" algn="l" defTabSz="577850">
            <a:lnSpc>
              <a:spcPct val="90000"/>
            </a:lnSpc>
            <a:spcBef>
              <a:spcPct val="0"/>
            </a:spcBef>
            <a:spcAft>
              <a:spcPct val="15000"/>
            </a:spcAft>
            <a:buChar char="•"/>
          </a:pPr>
          <a:r>
            <a:rPr lang="en-US" sz="1300" kern="1200" dirty="0">
              <a:solidFill>
                <a:schemeClr val="tx1"/>
              </a:solidFill>
              <a:latin typeface="Times New Roman" panose="02020603050405020304" pitchFamily="18" charset="0"/>
              <a:cs typeface="Times New Roman" panose="02020603050405020304" pitchFamily="18" charset="0"/>
            </a:rPr>
            <a:t>The scale is divided into different areas including the ability to 1) use students’ cultural knowledge and learning preferences to facilitate learning, 2) design culturally sensitive classroom environments that build rapport and respect, 3)provide students multiple opportunities to demonstrate learning using non-biased assessments, 4) provide students with the skills they need to thrive in traditional schools while maintaining a connection to their culture.</a:t>
          </a:r>
        </a:p>
      </dsp:txBody>
      <dsp:txXfrm>
        <a:off x="2213871" y="2112346"/>
        <a:ext cx="7895328" cy="1920315"/>
      </dsp:txXfrm>
    </dsp:sp>
    <dsp:sp modelId="{61038C03-FC76-C042-A681-36EDF1508174}">
      <dsp:nvSpPr>
        <dsp:cNvPr id="0" name=""/>
        <dsp:cNvSpPr/>
      </dsp:nvSpPr>
      <dsp:spPr>
        <a:xfrm>
          <a:off x="192031" y="2304378"/>
          <a:ext cx="2021840" cy="153625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BA713C-9332-6B4A-934E-E7815B212BEA}">
      <dsp:nvSpPr>
        <dsp:cNvPr id="0" name=""/>
        <dsp:cNvSpPr/>
      </dsp:nvSpPr>
      <dsp:spPr>
        <a:xfrm>
          <a:off x="0" y="4224693"/>
          <a:ext cx="10109200" cy="1920315"/>
        </a:xfrm>
        <a:prstGeom prst="roundRect">
          <a:avLst>
            <a:gd name="adj" fmla="val 10000"/>
          </a:avLst>
        </a:prstGeom>
        <a:solidFill>
          <a:schemeClr val="accent4">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Analysis of Questionnaire</a:t>
          </a: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The candidates will rate themselves on a scale of 0 (no confidence) -100 (completely confident).  </a:t>
          </a: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A mean score will be generated by summing the personal ratings and dividing by 40 to calculate the total mean.  </a:t>
          </a: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Participants with higher means are most efficacious and participants with lower means are less efficacious.  Trends and patterns will be noted by department, gender, race and other demographic criteria.</a:t>
          </a:r>
        </a:p>
      </dsp:txBody>
      <dsp:txXfrm>
        <a:off x="2213871" y="4224693"/>
        <a:ext cx="7895328" cy="1920315"/>
      </dsp:txXfrm>
    </dsp:sp>
    <dsp:sp modelId="{D7BA13E6-96DE-1B4A-92E4-448AE9C6E75D}">
      <dsp:nvSpPr>
        <dsp:cNvPr id="0" name=""/>
        <dsp:cNvSpPr/>
      </dsp:nvSpPr>
      <dsp:spPr>
        <a:xfrm>
          <a:off x="192031" y="4416725"/>
          <a:ext cx="2021840" cy="153625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71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574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77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7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897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86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37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26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3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3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71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72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920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45_Jefferson_Template_SlidesMania_1">
  <p:cSld name="Jefferson_1">
    <p:bg>
      <p:bgPr>
        <a:solidFill>
          <a:srgbClr val="F2F2F2"/>
        </a:solidFill>
        <a:effectLst/>
      </p:bgPr>
    </p:bg>
    <p:spTree>
      <p:nvGrpSpPr>
        <p:cNvPr id="1" name="Shape 7"/>
        <p:cNvGrpSpPr/>
        <p:nvPr/>
      </p:nvGrpSpPr>
      <p:grpSpPr>
        <a:xfrm>
          <a:off x="0" y="0"/>
          <a:ext cx="0" cy="0"/>
          <a:chOff x="0" y="0"/>
          <a:chExt cx="0" cy="0"/>
        </a:xfrm>
      </p:grpSpPr>
      <p:pic>
        <p:nvPicPr>
          <p:cNvPr id="8" name="Google Shape;8;p2" descr="Imagen que contiene niño, persona, joven, sentado&#10;&#10;Descripción generada automáticamente"/>
          <p:cNvPicPr preferRelativeResize="0"/>
          <p:nvPr/>
        </p:nvPicPr>
        <p:blipFill rotWithShape="1">
          <a:blip r:embed="rId2">
            <a:alphaModFix/>
          </a:blip>
          <a:srcRect t="906" b="14858"/>
          <a:stretch/>
        </p:blipFill>
        <p:spPr>
          <a:xfrm>
            <a:off x="0" y="0"/>
            <a:ext cx="12192000" cy="6858000"/>
          </a:xfrm>
          <a:prstGeom prst="rect">
            <a:avLst/>
          </a:prstGeom>
          <a:noFill/>
          <a:ln>
            <a:noFill/>
          </a:ln>
        </p:spPr>
      </p:pic>
      <p:sp>
        <p:nvSpPr>
          <p:cNvPr id="9" name="Google Shape;9;p2"/>
          <p:cNvSpPr/>
          <p:nvPr/>
        </p:nvSpPr>
        <p:spPr>
          <a:xfrm>
            <a:off x="494489" y="0"/>
            <a:ext cx="2800755" cy="1200726"/>
          </a:xfrm>
          <a:prstGeom prst="rect">
            <a:avLst/>
          </a:prstGeom>
          <a:solidFill>
            <a:srgbClr val="7FCF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 name="Google Shape;10;p2"/>
          <p:cNvSpPr/>
          <p:nvPr/>
        </p:nvSpPr>
        <p:spPr>
          <a:xfrm>
            <a:off x="3295244" y="0"/>
            <a:ext cx="2800755" cy="1200726"/>
          </a:xfrm>
          <a:prstGeom prst="rect">
            <a:avLst/>
          </a:prstGeom>
          <a:solidFill>
            <a:srgbClr val="E9C3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 name="Google Shape;11;p2"/>
          <p:cNvSpPr/>
          <p:nvPr/>
        </p:nvSpPr>
        <p:spPr>
          <a:xfrm>
            <a:off x="6096000" y="0"/>
            <a:ext cx="2800755" cy="1200726"/>
          </a:xfrm>
          <a:prstGeom prst="rect">
            <a:avLst/>
          </a:prstGeom>
          <a:solidFill>
            <a:srgbClr val="E988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2" name="Google Shape;12;p2"/>
          <p:cNvSpPr/>
          <p:nvPr/>
        </p:nvSpPr>
        <p:spPr>
          <a:xfrm>
            <a:off x="8896755" y="0"/>
            <a:ext cx="2800755" cy="1200726"/>
          </a:xfrm>
          <a:prstGeom prst="rect">
            <a:avLst/>
          </a:prstGeom>
          <a:solidFill>
            <a:srgbClr val="7DC3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13;p2"/>
          <p:cNvSpPr/>
          <p:nvPr/>
        </p:nvSpPr>
        <p:spPr>
          <a:xfrm>
            <a:off x="567692" y="5218545"/>
            <a:ext cx="11129818" cy="1639455"/>
          </a:xfrm>
          <a:prstGeom prst="rect">
            <a:avLst/>
          </a:prstGeom>
          <a:solidFill>
            <a:srgbClr val="B2C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 name="Google Shape;14;p2"/>
          <p:cNvSpPr txBox="1"/>
          <p:nvPr/>
        </p:nvSpPr>
        <p:spPr>
          <a:xfrm rot="5400000">
            <a:off x="-679350" y="6122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1"/>
                </a:solidFill>
                <a:latin typeface="Barlow Condensed"/>
                <a:ea typeface="Barlow Condensed"/>
                <a:cs typeface="Barlow Condensed"/>
                <a:sym typeface="Barlow Condensed"/>
              </a:rPr>
              <a:t>SLIDESMANIA.COM</a:t>
            </a:r>
            <a:endParaRPr dirty="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45_Jefferson_Template_SlidesMania_2">
  <p:cSld name="Jefferson_8">
    <p:bg>
      <p:bgPr>
        <a:solidFill>
          <a:srgbClr val="F2F2F2"/>
        </a:solidFill>
        <a:effectLst/>
      </p:bgPr>
    </p:bg>
    <p:spTree>
      <p:nvGrpSpPr>
        <p:cNvPr id="1" name="Shape 15"/>
        <p:cNvGrpSpPr/>
        <p:nvPr/>
      </p:nvGrpSpPr>
      <p:grpSpPr>
        <a:xfrm>
          <a:off x="0" y="0"/>
          <a:ext cx="0" cy="0"/>
          <a:chOff x="0" y="0"/>
          <a:chExt cx="0" cy="0"/>
        </a:xfrm>
      </p:grpSpPr>
      <p:sp>
        <p:nvSpPr>
          <p:cNvPr id="16" name="Google Shape;16;p3"/>
          <p:cNvSpPr/>
          <p:nvPr/>
        </p:nvSpPr>
        <p:spPr>
          <a:xfrm>
            <a:off x="609599" y="2035277"/>
            <a:ext cx="900000" cy="900000"/>
          </a:xfrm>
          <a:prstGeom prst="rect">
            <a:avLst/>
          </a:prstGeom>
          <a:solidFill>
            <a:srgbClr val="E1C6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7" name="Google Shape;17;p3"/>
          <p:cNvSpPr/>
          <p:nvPr/>
        </p:nvSpPr>
        <p:spPr>
          <a:xfrm>
            <a:off x="4344953" y="2035277"/>
            <a:ext cx="900000" cy="900000"/>
          </a:xfrm>
          <a:prstGeom prst="rect">
            <a:avLst/>
          </a:prstGeom>
          <a:solidFill>
            <a:srgbClr val="E78A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 name="Google Shape;18;p3"/>
          <p:cNvSpPr/>
          <p:nvPr/>
        </p:nvSpPr>
        <p:spPr>
          <a:xfrm>
            <a:off x="8118867" y="2035277"/>
            <a:ext cx="900000" cy="900000"/>
          </a:xfrm>
          <a:prstGeom prst="rect">
            <a:avLst/>
          </a:prstGeom>
          <a:solidFill>
            <a:srgbClr val="7BC4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 name="Google Shape;19;p3"/>
          <p:cNvSpPr/>
          <p:nvPr/>
        </p:nvSpPr>
        <p:spPr>
          <a:xfrm>
            <a:off x="609599" y="4443510"/>
            <a:ext cx="900000" cy="900000"/>
          </a:xfrm>
          <a:prstGeom prst="rect">
            <a:avLst/>
          </a:prstGeom>
          <a:solidFill>
            <a:srgbClr val="86CC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Google Shape;20;p3"/>
          <p:cNvSpPr/>
          <p:nvPr/>
        </p:nvSpPr>
        <p:spPr>
          <a:xfrm>
            <a:off x="4344953" y="4443510"/>
            <a:ext cx="900000" cy="900000"/>
          </a:xfrm>
          <a:prstGeom prst="rect">
            <a:avLst/>
          </a:prstGeom>
          <a:solidFill>
            <a:srgbClr val="C998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Google Shape;21;p3"/>
          <p:cNvSpPr/>
          <p:nvPr/>
        </p:nvSpPr>
        <p:spPr>
          <a:xfrm>
            <a:off x="8118867" y="4443510"/>
            <a:ext cx="900000" cy="900000"/>
          </a:xfrm>
          <a:prstGeom prst="rect">
            <a:avLst/>
          </a:prstGeom>
          <a:solidFill>
            <a:srgbClr val="E17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5_Jefferson_Template_SlidesMania_3">
  <p:cSld name="Jefferson_6">
    <p:bg>
      <p:bgPr>
        <a:solidFill>
          <a:srgbClr val="F2F2F2"/>
        </a:solidFill>
        <a:effectLst/>
      </p:bgPr>
    </p:bg>
    <p:spTree>
      <p:nvGrpSpPr>
        <p:cNvPr id="1" name="Shape 22"/>
        <p:cNvGrpSpPr/>
        <p:nvPr/>
      </p:nvGrpSpPr>
      <p:grpSpPr>
        <a:xfrm>
          <a:off x="0" y="0"/>
          <a:ext cx="0" cy="0"/>
          <a:chOff x="0" y="0"/>
          <a:chExt cx="0" cy="0"/>
        </a:xfrm>
      </p:grpSpPr>
      <p:sp>
        <p:nvSpPr>
          <p:cNvPr id="23" name="Google Shape;23;p4"/>
          <p:cNvSpPr/>
          <p:nvPr/>
        </p:nvSpPr>
        <p:spPr>
          <a:xfrm>
            <a:off x="146921" y="3825551"/>
            <a:ext cx="2868573" cy="2789851"/>
          </a:xfrm>
          <a:prstGeom prst="rect">
            <a:avLst/>
          </a:prstGeom>
          <a:solidFill>
            <a:srgbClr val="7FCF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 name="Google Shape;24;p4"/>
          <p:cNvSpPr/>
          <p:nvPr/>
        </p:nvSpPr>
        <p:spPr>
          <a:xfrm>
            <a:off x="3145440" y="3825398"/>
            <a:ext cx="2868573" cy="2790000"/>
          </a:xfrm>
          <a:prstGeom prst="rect">
            <a:avLst/>
          </a:prstGeom>
          <a:solidFill>
            <a:srgbClr val="E9C3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25;p4"/>
          <p:cNvSpPr/>
          <p:nvPr/>
        </p:nvSpPr>
        <p:spPr>
          <a:xfrm>
            <a:off x="6147479" y="3825398"/>
            <a:ext cx="2869200" cy="2790000"/>
          </a:xfrm>
          <a:prstGeom prst="rect">
            <a:avLst/>
          </a:prstGeom>
          <a:solidFill>
            <a:srgbClr val="E988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 name="Google Shape;26;p4"/>
          <p:cNvSpPr/>
          <p:nvPr/>
        </p:nvSpPr>
        <p:spPr>
          <a:xfrm>
            <a:off x="9155984" y="3816067"/>
            <a:ext cx="2868574" cy="2790000"/>
          </a:xfrm>
          <a:prstGeom prst="rect">
            <a:avLst/>
          </a:prstGeom>
          <a:solidFill>
            <a:srgbClr val="7DC3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Google Shape;27;p4"/>
          <p:cNvSpPr/>
          <p:nvPr/>
        </p:nvSpPr>
        <p:spPr>
          <a:xfrm>
            <a:off x="145863" y="3429000"/>
            <a:ext cx="2868573" cy="60182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 name="Google Shape;28;p4"/>
          <p:cNvSpPr/>
          <p:nvPr/>
        </p:nvSpPr>
        <p:spPr>
          <a:xfrm>
            <a:off x="3138224" y="3428998"/>
            <a:ext cx="2868573" cy="60182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9" name="Google Shape;29;p4"/>
          <p:cNvSpPr/>
          <p:nvPr/>
        </p:nvSpPr>
        <p:spPr>
          <a:xfrm>
            <a:off x="6148537" y="3428994"/>
            <a:ext cx="2869200" cy="60182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 name="Google Shape;30;p4"/>
          <p:cNvSpPr/>
          <p:nvPr/>
        </p:nvSpPr>
        <p:spPr>
          <a:xfrm>
            <a:off x="9157042" y="3419663"/>
            <a:ext cx="2868573" cy="60182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 name="Google Shape;31;p4"/>
          <p:cNvSpPr txBox="1"/>
          <p:nvPr/>
        </p:nvSpPr>
        <p:spPr>
          <a:xfrm rot="5400000">
            <a:off x="-679350" y="6122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1"/>
                </a:solidFill>
                <a:latin typeface="Barlow Condensed"/>
                <a:ea typeface="Barlow Condensed"/>
                <a:cs typeface="Barlow Condensed"/>
                <a:sym typeface="Barlow Condensed"/>
              </a:rPr>
              <a:t>SLIDESMANIA.COM</a:t>
            </a:r>
            <a:endParaRPr dirty="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5_Jefferson_Template_SlidesMania_4">
  <p:cSld name="Jefferson_9">
    <p:bg>
      <p:bgPr>
        <a:solidFill>
          <a:srgbClr val="F2F2F2"/>
        </a:solidFill>
        <a:effectLst/>
      </p:bgPr>
    </p:bg>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57103"/>
          <a:stretch/>
        </p:blipFill>
        <p:spPr>
          <a:xfrm>
            <a:off x="0" y="3916218"/>
            <a:ext cx="3376782" cy="2941782"/>
          </a:xfrm>
          <a:prstGeom prst="rect">
            <a:avLst/>
          </a:prstGeom>
          <a:noFill/>
          <a:ln>
            <a:noFill/>
          </a:ln>
        </p:spPr>
      </p:pic>
      <p:pic>
        <p:nvPicPr>
          <p:cNvPr id="34" name="Google Shape;34;p5"/>
          <p:cNvPicPr preferRelativeResize="0"/>
          <p:nvPr/>
        </p:nvPicPr>
        <p:blipFill rotWithShape="1">
          <a:blip r:embed="rId2">
            <a:alphaModFix/>
          </a:blip>
          <a:srcRect b="57103"/>
          <a:stretch/>
        </p:blipFill>
        <p:spPr>
          <a:xfrm>
            <a:off x="3376782" y="3916218"/>
            <a:ext cx="3376782" cy="2941782"/>
          </a:xfrm>
          <a:prstGeom prst="rect">
            <a:avLst/>
          </a:prstGeom>
          <a:noFill/>
          <a:ln>
            <a:noFill/>
          </a:ln>
        </p:spPr>
      </p:pic>
      <p:pic>
        <p:nvPicPr>
          <p:cNvPr id="35" name="Google Shape;35;p5"/>
          <p:cNvPicPr preferRelativeResize="0"/>
          <p:nvPr/>
        </p:nvPicPr>
        <p:blipFill rotWithShape="1">
          <a:blip r:embed="rId2">
            <a:alphaModFix/>
          </a:blip>
          <a:srcRect b="57103"/>
          <a:stretch/>
        </p:blipFill>
        <p:spPr>
          <a:xfrm>
            <a:off x="6753564" y="3916218"/>
            <a:ext cx="3376782" cy="2941782"/>
          </a:xfrm>
          <a:prstGeom prst="rect">
            <a:avLst/>
          </a:prstGeom>
          <a:noFill/>
          <a:ln>
            <a:noFill/>
          </a:ln>
        </p:spPr>
      </p:pic>
      <p:pic>
        <p:nvPicPr>
          <p:cNvPr id="36" name="Google Shape;36;p5"/>
          <p:cNvPicPr preferRelativeResize="0"/>
          <p:nvPr/>
        </p:nvPicPr>
        <p:blipFill rotWithShape="1">
          <a:blip r:embed="rId2">
            <a:alphaModFix/>
          </a:blip>
          <a:srcRect r="38945" b="57103"/>
          <a:stretch/>
        </p:blipFill>
        <p:spPr>
          <a:xfrm>
            <a:off x="10130346" y="3916218"/>
            <a:ext cx="2061654" cy="2941782"/>
          </a:xfrm>
          <a:prstGeom prst="rect">
            <a:avLst/>
          </a:prstGeom>
          <a:noFill/>
          <a:ln>
            <a:noFill/>
          </a:ln>
        </p:spPr>
      </p:pic>
      <p:sp>
        <p:nvSpPr>
          <p:cNvPr id="37" name="Google Shape;37;p5"/>
          <p:cNvSpPr txBox="1"/>
          <p:nvPr/>
        </p:nvSpPr>
        <p:spPr>
          <a:xfrm rot="5400000">
            <a:off x="-679350" y="6122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1"/>
                </a:solidFill>
                <a:latin typeface="Barlow Condensed"/>
                <a:ea typeface="Barlow Condensed"/>
                <a:cs typeface="Barlow Condensed"/>
                <a:sym typeface="Barlow Condensed"/>
              </a:rPr>
              <a:t>SLIDESMANIA.COM</a:t>
            </a:r>
            <a:endParaRPr dirty="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5_Jefferson_Template_SlidesMania_6">
  <p:cSld name="Jefferson_2">
    <p:bg>
      <p:bgPr>
        <a:solidFill>
          <a:srgbClr val="F2F2F2"/>
        </a:solidFill>
        <a:effectLst/>
      </p:bgPr>
    </p:bg>
    <p:spTree>
      <p:nvGrpSpPr>
        <p:cNvPr id="1" name="Shape 44"/>
        <p:cNvGrpSpPr/>
        <p:nvPr/>
      </p:nvGrpSpPr>
      <p:grpSpPr>
        <a:xfrm>
          <a:off x="0" y="0"/>
          <a:ext cx="0" cy="0"/>
          <a:chOff x="0" y="0"/>
          <a:chExt cx="0" cy="0"/>
        </a:xfrm>
      </p:grpSpPr>
      <p:sp>
        <p:nvSpPr>
          <p:cNvPr id="45" name="Google Shape;45;p7"/>
          <p:cNvSpPr/>
          <p:nvPr/>
        </p:nvSpPr>
        <p:spPr>
          <a:xfrm>
            <a:off x="192823" y="3818268"/>
            <a:ext cx="2868573" cy="2789851"/>
          </a:xfrm>
          <a:prstGeom prst="rect">
            <a:avLst/>
          </a:prstGeom>
          <a:solidFill>
            <a:srgbClr val="7FCF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 name="Google Shape;46;p7"/>
          <p:cNvSpPr/>
          <p:nvPr/>
        </p:nvSpPr>
        <p:spPr>
          <a:xfrm>
            <a:off x="3191342" y="3818115"/>
            <a:ext cx="2868573" cy="2790000"/>
          </a:xfrm>
          <a:prstGeom prst="rect">
            <a:avLst/>
          </a:prstGeom>
          <a:solidFill>
            <a:srgbClr val="E9C3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7" name="Google Shape;47;p7"/>
          <p:cNvSpPr/>
          <p:nvPr/>
        </p:nvSpPr>
        <p:spPr>
          <a:xfrm>
            <a:off x="6193381" y="3818115"/>
            <a:ext cx="2869200" cy="2790000"/>
          </a:xfrm>
          <a:prstGeom prst="rect">
            <a:avLst/>
          </a:prstGeom>
          <a:solidFill>
            <a:srgbClr val="E988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p:nvPr/>
        </p:nvSpPr>
        <p:spPr>
          <a:xfrm>
            <a:off x="9201886" y="3808784"/>
            <a:ext cx="2868574" cy="2790000"/>
          </a:xfrm>
          <a:prstGeom prst="rect">
            <a:avLst/>
          </a:prstGeom>
          <a:solidFill>
            <a:srgbClr val="7DC3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9" name="Google Shape;49;p7"/>
          <p:cNvSpPr/>
          <p:nvPr/>
        </p:nvSpPr>
        <p:spPr>
          <a:xfrm>
            <a:off x="8254460" y="1609164"/>
            <a:ext cx="3816000" cy="2050486"/>
          </a:xfrm>
          <a:prstGeom prst="rect">
            <a:avLst/>
          </a:prstGeom>
          <a:solidFill>
            <a:srgbClr val="C998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0" name="Google Shape;50;p7"/>
          <p:cNvSpPr/>
          <p:nvPr/>
        </p:nvSpPr>
        <p:spPr>
          <a:xfrm>
            <a:off x="192823" y="1609174"/>
            <a:ext cx="3816944" cy="2050476"/>
          </a:xfrm>
          <a:prstGeom prst="rect">
            <a:avLst/>
          </a:prstGeom>
          <a:solidFill>
            <a:srgbClr val="E17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1" name="Google Shape;51;p7"/>
          <p:cNvSpPr/>
          <p:nvPr/>
        </p:nvSpPr>
        <p:spPr>
          <a:xfrm>
            <a:off x="4169915" y="1616364"/>
            <a:ext cx="3924000" cy="2050476"/>
          </a:xfrm>
          <a:prstGeom prst="rect">
            <a:avLst/>
          </a:prstGeom>
          <a:solidFill>
            <a:srgbClr val="7DC3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rot="5400000">
            <a:off x="-679350" y="6122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dk1"/>
                </a:solidFill>
                <a:latin typeface="Barlow Condensed"/>
                <a:ea typeface="Barlow Condensed"/>
                <a:cs typeface="Barlow Condensed"/>
                <a:sym typeface="Barlow Condensed"/>
              </a:rPr>
              <a:t>SLIDESMANIA.COM</a:t>
            </a:r>
            <a:endParaRPr dirty="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13.xml"/><Relationship Id="rId4" Type="http://schemas.openxmlformats.org/officeDocument/2006/relationships/slide" Target="slide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12.tiff"/></Relationships>
</file>

<file path=ppt/slides/_rels/slide1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8.png"/><Relationship Id="rId7"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3.png"/><Relationship Id="rId9" Type="http://schemas.openxmlformats.org/officeDocument/2006/relationships/image" Target="../media/image17.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13.xml"/><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11.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ebad-/" TargetMode="Externa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p:nvPr/>
        </p:nvSpPr>
        <p:spPr>
          <a:xfrm>
            <a:off x="717779" y="5447001"/>
            <a:ext cx="109369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400" i="0" u="none" strike="noStrike" cap="none" dirty="0">
                <a:solidFill>
                  <a:schemeClr val="tx1"/>
                </a:solidFill>
                <a:latin typeface="Century Gothic" panose="020B0502020202020204" pitchFamily="34" charset="0"/>
                <a:ea typeface="Barlow"/>
                <a:cs typeface="Times New Roman" panose="02020603050405020304" pitchFamily="18" charset="0"/>
                <a:sym typeface="Barlow"/>
              </a:rPr>
              <a:t>TPP CANDIDATE PERCEPTION OF CULTURALLY RESPONSIVE TEACHING SELF-EFFICACY</a:t>
            </a:r>
            <a:endParaRPr sz="3400" dirty="0">
              <a:solidFill>
                <a:schemeClr val="tx1"/>
              </a:solidFill>
              <a:latin typeface="Century Gothic" panose="020B0502020202020204" pitchFamily="34" charset="0"/>
            </a:endParaRPr>
          </a:p>
        </p:txBody>
      </p:sp>
      <p:sp>
        <p:nvSpPr>
          <p:cNvPr id="93" name="Google Shape;93;p13">
            <a:hlinkClick r:id="rId3" action="ppaction://hlinksldjump"/>
          </p:cNvPr>
          <p:cNvSpPr txBox="1"/>
          <p:nvPr/>
        </p:nvSpPr>
        <p:spPr>
          <a:xfrm>
            <a:off x="1483567" y="419878"/>
            <a:ext cx="205032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dirty="0">
                <a:solidFill>
                  <a:schemeClr val="lt1"/>
                </a:solidFill>
                <a:latin typeface="Century Gothic" panose="020B0502020202020204" pitchFamily="34" charset="0"/>
                <a:ea typeface="Barlow"/>
                <a:cs typeface="Barlow"/>
                <a:sym typeface="Barlow"/>
              </a:rPr>
              <a:t>INTRODUCTION</a:t>
            </a:r>
            <a:endParaRPr sz="1600" dirty="0">
              <a:latin typeface="Century Gothic" panose="020B0502020202020204" pitchFamily="34" charset="0"/>
            </a:endParaRPr>
          </a:p>
        </p:txBody>
      </p:sp>
      <p:sp>
        <p:nvSpPr>
          <p:cNvPr id="94" name="Google Shape;94;p13">
            <a:hlinkClick r:id="rId4" action="ppaction://hlinksldjump"/>
          </p:cNvPr>
          <p:cNvSpPr txBox="1"/>
          <p:nvPr/>
        </p:nvSpPr>
        <p:spPr>
          <a:xfrm>
            <a:off x="4276532" y="419878"/>
            <a:ext cx="168026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dirty="0">
                <a:solidFill>
                  <a:schemeClr val="lt1"/>
                </a:solidFill>
                <a:latin typeface="Century Gothic" panose="020B0502020202020204" pitchFamily="34" charset="0"/>
                <a:ea typeface="Barlow"/>
                <a:cs typeface="Barlow"/>
                <a:sym typeface="Barlow"/>
              </a:rPr>
              <a:t>LITERATURE REVIEW</a:t>
            </a:r>
            <a:endParaRPr sz="1600" dirty="0">
              <a:latin typeface="Century Gothic" panose="020B0502020202020204" pitchFamily="34" charset="0"/>
            </a:endParaRPr>
          </a:p>
        </p:txBody>
      </p:sp>
      <p:sp>
        <p:nvSpPr>
          <p:cNvPr id="95" name="Google Shape;95;p13">
            <a:hlinkClick r:id="rId5" action="ppaction://hlinksldjump"/>
          </p:cNvPr>
          <p:cNvSpPr txBox="1"/>
          <p:nvPr/>
        </p:nvSpPr>
        <p:spPr>
          <a:xfrm>
            <a:off x="6786467" y="419878"/>
            <a:ext cx="190468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dirty="0">
                <a:solidFill>
                  <a:schemeClr val="lt1"/>
                </a:solidFill>
                <a:latin typeface="Century Gothic" panose="020B0502020202020204" pitchFamily="34" charset="0"/>
                <a:ea typeface="Barlow"/>
                <a:cs typeface="Barlow"/>
                <a:sym typeface="Barlow"/>
              </a:rPr>
              <a:t>METHOD</a:t>
            </a:r>
            <a:endParaRPr sz="1600" dirty="0">
              <a:latin typeface="Century Gothic" panose="020B0502020202020204" pitchFamily="34" charset="0"/>
            </a:endParaRPr>
          </a:p>
        </p:txBody>
      </p:sp>
      <p:sp>
        <p:nvSpPr>
          <p:cNvPr id="96" name="Google Shape;96;p13">
            <a:hlinkClick r:id="rId6" action="ppaction://hlinksldjump"/>
          </p:cNvPr>
          <p:cNvSpPr txBox="1"/>
          <p:nvPr/>
        </p:nvSpPr>
        <p:spPr>
          <a:xfrm>
            <a:off x="9644742" y="419878"/>
            <a:ext cx="176843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dirty="0">
                <a:solidFill>
                  <a:schemeClr val="lt1"/>
                </a:solidFill>
                <a:latin typeface="Century Gothic" panose="020B0502020202020204" pitchFamily="34" charset="0"/>
                <a:ea typeface="Barlow"/>
                <a:cs typeface="Barlow"/>
                <a:sym typeface="Barlow"/>
              </a:rPr>
              <a:t>REFERENCES</a:t>
            </a:r>
            <a:endParaRPr sz="1600" dirty="0">
              <a:latin typeface="Century Gothic" panose="020B0502020202020204" pitchFamily="34" charset="0"/>
            </a:endParaRPr>
          </a:p>
        </p:txBody>
      </p:sp>
      <p:grpSp>
        <p:nvGrpSpPr>
          <p:cNvPr id="97" name="Google Shape;97;p13"/>
          <p:cNvGrpSpPr/>
          <p:nvPr/>
        </p:nvGrpSpPr>
        <p:grpSpPr>
          <a:xfrm>
            <a:off x="9002086" y="252745"/>
            <a:ext cx="741967" cy="733017"/>
            <a:chOff x="3171000" y="4021950"/>
            <a:chExt cx="268100" cy="265875"/>
          </a:xfrm>
        </p:grpSpPr>
        <p:sp>
          <p:nvSpPr>
            <p:cNvPr id="98" name="Google Shape;98;p13"/>
            <p:cNvSpPr/>
            <p:nvPr/>
          </p:nvSpPr>
          <p:spPr>
            <a:xfrm>
              <a:off x="3171000" y="4058525"/>
              <a:ext cx="230200" cy="229300"/>
            </a:xfrm>
            <a:custGeom>
              <a:avLst/>
              <a:gdLst/>
              <a:ahLst/>
              <a:cxnLst/>
              <a:rect l="l" t="t" r="r" b="b"/>
              <a:pathLst>
                <a:path w="9208" h="9172" extrusionOk="0">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91E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13"/>
            <p:cNvSpPr/>
            <p:nvPr/>
          </p:nvSpPr>
          <p:spPr>
            <a:xfrm>
              <a:off x="3367725" y="4021950"/>
              <a:ext cx="71375" cy="69150"/>
            </a:xfrm>
            <a:custGeom>
              <a:avLst/>
              <a:gdLst/>
              <a:ahLst/>
              <a:cxnLst/>
              <a:rect l="l" t="t" r="r" b="b"/>
              <a:pathLst>
                <a:path w="2855" h="2766" extrusionOk="0">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91E3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0" name="Google Shape;100;p13"/>
          <p:cNvSpPr/>
          <p:nvPr/>
        </p:nvSpPr>
        <p:spPr>
          <a:xfrm>
            <a:off x="6187533" y="162048"/>
            <a:ext cx="825891" cy="824067"/>
          </a:xfrm>
          <a:custGeom>
            <a:avLst/>
            <a:gdLst/>
            <a:ahLst/>
            <a:cxnLst/>
            <a:rect l="l" t="t" r="r" b="b"/>
            <a:pathLst>
              <a:path w="11937" h="11956" extrusionOk="0">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13"/>
          <p:cNvSpPr/>
          <p:nvPr/>
        </p:nvSpPr>
        <p:spPr>
          <a:xfrm>
            <a:off x="3539465" y="251986"/>
            <a:ext cx="737054" cy="734534"/>
          </a:xfrm>
          <a:custGeom>
            <a:avLst/>
            <a:gdLst/>
            <a:ahLst/>
            <a:cxnLst/>
            <a:rect l="l" t="t" r="r" b="b"/>
            <a:pathLst>
              <a:path w="10653" h="10657" extrusionOk="0">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 name="Google Shape;102;p13"/>
          <p:cNvGrpSpPr/>
          <p:nvPr/>
        </p:nvGrpSpPr>
        <p:grpSpPr>
          <a:xfrm>
            <a:off x="717779" y="255852"/>
            <a:ext cx="700039" cy="697383"/>
            <a:chOff x="5684575" y="4038000"/>
            <a:chExt cx="252950" cy="252950"/>
          </a:xfrm>
        </p:grpSpPr>
        <p:sp>
          <p:nvSpPr>
            <p:cNvPr id="103" name="Google Shape;103;p13"/>
            <p:cNvSpPr/>
            <p:nvPr/>
          </p:nvSpPr>
          <p:spPr>
            <a:xfrm>
              <a:off x="5684575" y="4038000"/>
              <a:ext cx="252950" cy="252950"/>
            </a:xfrm>
            <a:custGeom>
              <a:avLst/>
              <a:gdLst/>
              <a:ahLst/>
              <a:cxnLst/>
              <a:rect l="l" t="t" r="r" b="b"/>
              <a:pathLst>
                <a:path w="10118" h="10118" extrusionOk="0">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13"/>
            <p:cNvSpPr/>
            <p:nvPr/>
          </p:nvSpPr>
          <p:spPr>
            <a:xfrm>
              <a:off x="5804575" y="4097775"/>
              <a:ext cx="58000" cy="118225"/>
            </a:xfrm>
            <a:custGeom>
              <a:avLst/>
              <a:gdLst/>
              <a:ahLst/>
              <a:cxnLst/>
              <a:rect l="l" t="t" r="r" b="b"/>
              <a:pathLst>
                <a:path w="2320" h="4729" extrusionOk="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13"/>
            <p:cNvSpPr/>
            <p:nvPr/>
          </p:nvSpPr>
          <p:spPr>
            <a:xfrm>
              <a:off x="5804575" y="4071450"/>
              <a:ext cx="13400" cy="13400"/>
            </a:xfrm>
            <a:custGeom>
              <a:avLst/>
              <a:gdLst/>
              <a:ahLst/>
              <a:cxnLst/>
              <a:rect l="l" t="t" r="r" b="b"/>
              <a:pathLst>
                <a:path w="536" h="536" extrusionOk="0">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3"/>
            <p:cNvSpPr/>
            <p:nvPr/>
          </p:nvSpPr>
          <p:spPr>
            <a:xfrm>
              <a:off x="5804575" y="4244525"/>
              <a:ext cx="13400" cy="12975"/>
            </a:xfrm>
            <a:custGeom>
              <a:avLst/>
              <a:gdLst/>
              <a:ahLst/>
              <a:cxnLst/>
              <a:rect l="l" t="t" r="r" b="b"/>
              <a:pathLst>
                <a:path w="536" h="519" extrusionOk="0">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13"/>
            <p:cNvSpPr/>
            <p:nvPr/>
          </p:nvSpPr>
          <p:spPr>
            <a:xfrm>
              <a:off x="5718025"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13"/>
            <p:cNvSpPr/>
            <p:nvPr/>
          </p:nvSpPr>
          <p:spPr>
            <a:xfrm>
              <a:off x="5891100"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 name="Rectangle 18">
            <a:extLst>
              <a:ext uri="{FF2B5EF4-FFF2-40B4-BE49-F238E27FC236}">
                <a16:creationId xmlns:a16="http://schemas.microsoft.com/office/drawing/2014/main" id="{4AA36E9A-AED3-024B-BD56-F666D47C10BA}"/>
              </a:ext>
            </a:extLst>
          </p:cNvPr>
          <p:cNvSpPr/>
          <p:nvPr/>
        </p:nvSpPr>
        <p:spPr>
          <a:xfrm>
            <a:off x="1" y="5583382"/>
            <a:ext cx="239842" cy="1274618"/>
          </a:xfrm>
          <a:prstGeom prst="rect">
            <a:avLst/>
          </a:prstGeom>
          <a:solidFill>
            <a:srgbClr val="DDD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D47EC5E-5F90-6049-8B04-468981B90FE9}"/>
              </a:ext>
            </a:extLst>
          </p:cNvPr>
          <p:cNvSpPr txBox="1"/>
          <p:nvPr/>
        </p:nvSpPr>
        <p:spPr>
          <a:xfrm>
            <a:off x="4782096" y="6483192"/>
            <a:ext cx="2185214" cy="246221"/>
          </a:xfrm>
          <a:prstGeom prst="rect">
            <a:avLst/>
          </a:prstGeom>
          <a:noFill/>
        </p:spPr>
        <p:txBody>
          <a:bodyPr wrap="none" rtlCol="0">
            <a:spAutoFit/>
          </a:bodyPr>
          <a:lstStyle/>
          <a:p>
            <a:pPr algn="ctr"/>
            <a:r>
              <a:rPr lang="en-US" sz="1000" dirty="0">
                <a:latin typeface="Century Gothic" panose="020B0502020202020204" pitchFamily="34" charset="0"/>
              </a:rPr>
              <a:t>A Qualitative Research Proposal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B1677A-B00A-8146-92A1-C3471D960595}"/>
              </a:ext>
            </a:extLst>
          </p:cNvPr>
          <p:cNvSpPr/>
          <p:nvPr/>
        </p:nvSpPr>
        <p:spPr>
          <a:xfrm>
            <a:off x="0" y="0"/>
            <a:ext cx="12192000" cy="6858000"/>
          </a:xfrm>
          <a:prstGeom prst="rect">
            <a:avLst/>
          </a:prstGeom>
          <a:solidFill>
            <a:srgbClr val="E1C65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3;p14">
            <a:extLst>
              <a:ext uri="{FF2B5EF4-FFF2-40B4-BE49-F238E27FC236}">
                <a16:creationId xmlns:a16="http://schemas.microsoft.com/office/drawing/2014/main" id="{5DAAA3CE-5AB2-4648-8C41-C37AF626A74C}"/>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sym typeface="Barlow"/>
              </a:rPr>
              <a:t>LITERATURE REVIEW</a:t>
            </a:r>
            <a:endParaRPr lang="es-ES" sz="3000" dirty="0">
              <a:solidFill>
                <a:schemeClr val="tx1"/>
              </a:solidFill>
              <a:latin typeface="Century Gothic" panose="020B0502020202020204" pitchFamily="34" charset="0"/>
            </a:endParaRPr>
          </a:p>
        </p:txBody>
      </p:sp>
      <p:cxnSp>
        <p:nvCxnSpPr>
          <p:cNvPr id="4" name="Google Shape;115;p14">
            <a:extLst>
              <a:ext uri="{FF2B5EF4-FFF2-40B4-BE49-F238E27FC236}">
                <a16:creationId xmlns:a16="http://schemas.microsoft.com/office/drawing/2014/main" id="{6D074EED-A58D-A548-BB36-19AD6B110534}"/>
              </a:ext>
            </a:extLst>
          </p:cNvPr>
          <p:cNvCxnSpPr/>
          <p:nvPr/>
        </p:nvCxnSpPr>
        <p:spPr>
          <a:xfrm>
            <a:off x="450293" y="1362270"/>
            <a:ext cx="1229217" cy="0"/>
          </a:xfrm>
          <a:prstGeom prst="straightConnector1">
            <a:avLst/>
          </a:prstGeom>
          <a:noFill/>
          <a:ln w="19050" cap="flat" cmpd="sng">
            <a:solidFill>
              <a:srgbClr val="8B2A50"/>
            </a:solidFill>
            <a:prstDash val="solid"/>
            <a:miter lim="800000"/>
            <a:headEnd type="none" w="sm" len="sm"/>
            <a:tailEnd type="none" w="sm" len="sm"/>
          </a:ln>
        </p:spPr>
      </p:cxnSp>
      <p:sp>
        <p:nvSpPr>
          <p:cNvPr id="5" name="Google Shape;165;p16">
            <a:extLst>
              <a:ext uri="{FF2B5EF4-FFF2-40B4-BE49-F238E27FC236}">
                <a16:creationId xmlns:a16="http://schemas.microsoft.com/office/drawing/2014/main" id="{7F2ADAC1-8E07-4D49-B25C-5969CF0C4DF5}"/>
              </a:ext>
            </a:extLst>
          </p:cNvPr>
          <p:cNvSpPr txBox="1"/>
          <p:nvPr/>
        </p:nvSpPr>
        <p:spPr>
          <a:xfrm>
            <a:off x="348619" y="1008050"/>
            <a:ext cx="11408229" cy="369332"/>
          </a:xfrm>
          <a:prstGeom prst="rect">
            <a:avLst/>
          </a:prstGeom>
          <a:noFill/>
          <a:ln>
            <a:noFill/>
          </a:ln>
        </p:spPr>
        <p:txBody>
          <a:bodyPr spcFirstLastPara="1" wrap="square" lIns="91425" tIns="45700" rIns="91425" bIns="45700" anchor="t" anchorCtr="0">
            <a:noAutofit/>
          </a:bodyPr>
          <a:lstStyle/>
          <a:p>
            <a:pPr lvl="0"/>
            <a:r>
              <a:rPr lang="es-ES"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dirty="0">
              <a:solidFill>
                <a:schemeClr val="tx1"/>
              </a:solidFill>
              <a:latin typeface="Century Gothic" panose="020B0502020202020204" pitchFamily="34" charset="0"/>
            </a:endParaRPr>
          </a:p>
        </p:txBody>
      </p:sp>
      <p:sp>
        <p:nvSpPr>
          <p:cNvPr id="9" name="Google Shape;167;p16">
            <a:extLst>
              <a:ext uri="{FF2B5EF4-FFF2-40B4-BE49-F238E27FC236}">
                <a16:creationId xmlns:a16="http://schemas.microsoft.com/office/drawing/2014/main" id="{B478218A-8139-AE46-B3ED-435A787D18FD}"/>
              </a:ext>
            </a:extLst>
          </p:cNvPr>
          <p:cNvSpPr txBox="1"/>
          <p:nvPr/>
        </p:nvSpPr>
        <p:spPr>
          <a:xfrm>
            <a:off x="348618" y="1549501"/>
            <a:ext cx="11408230" cy="1569660"/>
          </a:xfrm>
          <a:prstGeom prst="rect">
            <a:avLst/>
          </a:prstGeom>
          <a:noFill/>
          <a:ln>
            <a:noFill/>
          </a:ln>
        </p:spPr>
        <p:txBody>
          <a:bodyPr spcFirstLastPara="1" wrap="square" lIns="91425" tIns="45700" rIns="91425" bIns="45700" anchor="t" anchorCtr="0">
            <a:noAutofit/>
          </a:bodyPr>
          <a:lstStyle/>
          <a:p>
            <a:pPr algn="just">
              <a:lnSpc>
                <a:spcPts val="2660"/>
              </a:lnSpc>
            </a:pPr>
            <a:r>
              <a:rPr lang="en-US" sz="1800" dirty="0">
                <a:latin typeface="Times New Roman" panose="02020603050405020304" pitchFamily="18" charset="0"/>
                <a:cs typeface="Times New Roman" panose="02020603050405020304" pitchFamily="18" charset="0"/>
              </a:rPr>
              <a:t>Additionally, researchers conducted various studies examining preservice teachers’ culturally responsive teaching self-efficacy beliefs (e.g., Siwatu, 2011; Siwatu &amp; Starker, 2010). Their research found that preservice teachers are most self-efficacious in their </a:t>
            </a:r>
            <a:r>
              <a:rPr lang="en-US" sz="1800" i="1" dirty="0">
                <a:latin typeface="Times New Roman" panose="02020603050405020304" pitchFamily="18" charset="0"/>
                <a:cs typeface="Times New Roman" panose="02020603050405020304" pitchFamily="18" charset="0"/>
              </a:rPr>
              <a:t>ability to help students feel like important members of the classroom </a:t>
            </a:r>
            <a:r>
              <a:rPr lang="en-US" sz="1800" dirty="0">
                <a:latin typeface="Times New Roman" panose="02020603050405020304" pitchFamily="18" charset="0"/>
                <a:cs typeface="Times New Roman" panose="02020603050405020304" pitchFamily="18" charset="0"/>
              </a:rPr>
              <a:t>and to </a:t>
            </a:r>
            <a:r>
              <a:rPr lang="en-US" sz="1800" i="1" dirty="0">
                <a:latin typeface="Times New Roman" panose="02020603050405020304" pitchFamily="18" charset="0"/>
                <a:cs typeface="Times New Roman" panose="02020603050405020304" pitchFamily="18" charset="0"/>
              </a:rPr>
              <a:t>develop positive, personal relationships with their students</a:t>
            </a:r>
            <a:r>
              <a:rPr lang="en-US" sz="1800" dirty="0">
                <a:latin typeface="Times New Roman" panose="02020603050405020304" pitchFamily="18" charset="0"/>
                <a:cs typeface="Times New Roman" panose="02020603050405020304" pitchFamily="18" charset="0"/>
              </a:rPr>
              <a:t>. However, preservice teachers tend to be less efficacious in their </a:t>
            </a:r>
            <a:r>
              <a:rPr lang="en-US" sz="1800" i="1" dirty="0">
                <a:latin typeface="Times New Roman" panose="02020603050405020304" pitchFamily="18" charset="0"/>
                <a:cs typeface="Times New Roman" panose="02020603050405020304" pitchFamily="18" charset="0"/>
              </a:rPr>
              <a:t>ability to carry out the more difficult aspects of culturally responsive teaching that requires them to be able to integrate students’ culture into the curriculum </a:t>
            </a:r>
            <a:r>
              <a:rPr lang="en-US" sz="1800" dirty="0">
                <a:latin typeface="Times New Roman" panose="02020603050405020304" pitchFamily="18" charset="0"/>
                <a:cs typeface="Times New Roman" panose="02020603050405020304" pitchFamily="18" charset="0"/>
              </a:rPr>
              <a:t>(e.g., use examples that are familiar to students from diverse cultural backgrounds) and communicate with English Language Learners and their parents (e.g., model classroom tasks to enhance English Language Learners’ understanding; Siwatu, 2007, 2011).</a:t>
            </a:r>
          </a:p>
          <a:p>
            <a:pPr algn="just">
              <a:lnSpc>
                <a:spcPct val="150000"/>
              </a:lnSpc>
            </a:pPr>
            <a:endParaRPr lang="en-US" sz="1800" dirty="0">
              <a:latin typeface="Century Gothic" panose="020B0502020202020204" pitchFamily="34" charset="0"/>
            </a:endParaRPr>
          </a:p>
        </p:txBody>
      </p:sp>
      <p:pic>
        <p:nvPicPr>
          <p:cNvPr id="11" name="Picture 10">
            <a:extLst>
              <a:ext uri="{FF2B5EF4-FFF2-40B4-BE49-F238E27FC236}">
                <a16:creationId xmlns:a16="http://schemas.microsoft.com/office/drawing/2014/main" id="{C1CCDF75-BE21-7243-B724-A570CFF97D60}"/>
              </a:ext>
            </a:extLst>
          </p:cNvPr>
          <p:cNvPicPr>
            <a:picLocks noChangeAspect="1"/>
          </p:cNvPicPr>
          <p:nvPr/>
        </p:nvPicPr>
        <p:blipFill>
          <a:blip r:embed="rId2"/>
          <a:stretch>
            <a:fillRect/>
          </a:stretch>
        </p:blipFill>
        <p:spPr>
          <a:xfrm>
            <a:off x="449056" y="312402"/>
            <a:ext cx="615845" cy="623641"/>
          </a:xfrm>
          <a:prstGeom prst="rect">
            <a:avLst/>
          </a:prstGeom>
        </p:spPr>
      </p:pic>
    </p:spTree>
    <p:extLst>
      <p:ext uri="{BB962C8B-B14F-4D97-AF65-F5344CB8AC3E}">
        <p14:creationId xmlns:p14="http://schemas.microsoft.com/office/powerpoint/2010/main" val="266584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Rectangle 5">
            <a:extLst>
              <a:ext uri="{FF2B5EF4-FFF2-40B4-BE49-F238E27FC236}">
                <a16:creationId xmlns:a16="http://schemas.microsoft.com/office/drawing/2014/main" id="{97E2B189-0A51-7A4F-82F9-4E119042773E}"/>
              </a:ext>
            </a:extLst>
          </p:cNvPr>
          <p:cNvSpPr/>
          <p:nvPr/>
        </p:nvSpPr>
        <p:spPr>
          <a:xfrm>
            <a:off x="120412" y="4371606"/>
            <a:ext cx="11858270" cy="209662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FB289CA-172F-754E-8EE2-FECE23B3A4B9}"/>
              </a:ext>
            </a:extLst>
          </p:cNvPr>
          <p:cNvSpPr/>
          <p:nvPr/>
        </p:nvSpPr>
        <p:spPr>
          <a:xfrm>
            <a:off x="9163889" y="4493975"/>
            <a:ext cx="2879941" cy="18483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3C414FD-DABA-004C-881F-EB7AA06D8CAC}"/>
              </a:ext>
            </a:extLst>
          </p:cNvPr>
          <p:cNvSpPr/>
          <p:nvPr/>
        </p:nvSpPr>
        <p:spPr>
          <a:xfrm>
            <a:off x="14294" y="1642468"/>
            <a:ext cx="12043830" cy="2675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6A86698-F862-9B4E-B90C-C2A0A4A6D065}"/>
              </a:ext>
            </a:extLst>
          </p:cNvPr>
          <p:cNvPicPr>
            <a:picLocks noChangeAspect="1"/>
          </p:cNvPicPr>
          <p:nvPr/>
        </p:nvPicPr>
        <p:blipFill>
          <a:blip r:embed="rId3"/>
          <a:stretch>
            <a:fillRect/>
          </a:stretch>
        </p:blipFill>
        <p:spPr>
          <a:xfrm>
            <a:off x="456871" y="331835"/>
            <a:ext cx="603850" cy="595463"/>
          </a:xfrm>
          <a:prstGeom prst="rect">
            <a:avLst/>
          </a:prstGeom>
        </p:spPr>
      </p:pic>
      <p:pic>
        <p:nvPicPr>
          <p:cNvPr id="17" name="Picture 16">
            <a:extLst>
              <a:ext uri="{FF2B5EF4-FFF2-40B4-BE49-F238E27FC236}">
                <a16:creationId xmlns:a16="http://schemas.microsoft.com/office/drawing/2014/main" id="{BA0D09A0-BDDF-3048-8C55-F20DD188226D}"/>
              </a:ext>
            </a:extLst>
          </p:cNvPr>
          <p:cNvPicPr>
            <a:picLocks noChangeAspect="1"/>
          </p:cNvPicPr>
          <p:nvPr/>
        </p:nvPicPr>
        <p:blipFill>
          <a:blip r:embed="rId4"/>
          <a:stretch>
            <a:fillRect/>
          </a:stretch>
        </p:blipFill>
        <p:spPr>
          <a:xfrm>
            <a:off x="368939" y="320913"/>
            <a:ext cx="659444" cy="606385"/>
          </a:xfrm>
          <a:prstGeom prst="rect">
            <a:avLst/>
          </a:prstGeom>
        </p:spPr>
      </p:pic>
      <p:sp>
        <p:nvSpPr>
          <p:cNvPr id="149" name="Google Shape;149;p15"/>
          <p:cNvSpPr txBox="1"/>
          <p:nvPr/>
        </p:nvSpPr>
        <p:spPr>
          <a:xfrm>
            <a:off x="1008064" y="314037"/>
            <a:ext cx="10968854"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STATEMENT OF PURPOSE</a:t>
            </a:r>
            <a:endParaRPr lang="es-ES" sz="3000"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17B39623-AA33-AB45-983C-BBCF62DD93C7}"/>
              </a:ext>
            </a:extLst>
          </p:cNvPr>
          <p:cNvSpPr/>
          <p:nvPr/>
        </p:nvSpPr>
        <p:spPr>
          <a:xfrm>
            <a:off x="-15449" y="5524951"/>
            <a:ext cx="154649" cy="139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Google Shape;156;p15">
            <a:extLst>
              <a:ext uri="{FF2B5EF4-FFF2-40B4-BE49-F238E27FC236}">
                <a16:creationId xmlns:a16="http://schemas.microsoft.com/office/drawing/2014/main" id="{F037A75E-8C6E-054E-91CB-87BC95A85240}"/>
              </a:ext>
            </a:extLst>
          </p:cNvPr>
          <p:cNvSpPr txBox="1"/>
          <p:nvPr/>
        </p:nvSpPr>
        <p:spPr>
          <a:xfrm>
            <a:off x="390885" y="898812"/>
            <a:ext cx="11376021" cy="1815882"/>
          </a:xfrm>
          <a:prstGeom prst="rect">
            <a:avLst/>
          </a:prstGeom>
          <a:noFill/>
          <a:ln>
            <a:noFill/>
          </a:ln>
        </p:spPr>
        <p:txBody>
          <a:bodyPr spcFirstLastPara="1" wrap="square" lIns="91425" tIns="45700" rIns="91425" bIns="45700" anchor="t" anchorCtr="0">
            <a:noAutofit/>
          </a:bodyPr>
          <a:lstStyle/>
          <a:p>
            <a:pPr algn="just">
              <a:lnSpc>
                <a:spcPct val="130000"/>
              </a:lnSpc>
              <a:spcBef>
                <a:spcPts val="600"/>
              </a:spcBef>
              <a:spcAft>
                <a:spcPts val="600"/>
              </a:spcAft>
            </a:pPr>
            <a:r>
              <a:rPr lang="en-US" sz="1600" dirty="0">
                <a:solidFill>
                  <a:schemeClr val="tx1"/>
                </a:solidFill>
                <a:latin typeface="Times New Roman" panose="02020603050405020304" pitchFamily="18" charset="0"/>
                <a:ea typeface="Barlow"/>
                <a:cs typeface="Times New Roman" panose="02020603050405020304" pitchFamily="18" charset="0"/>
                <a:sym typeface="Barlow"/>
              </a:rPr>
              <a:t>The purpose of this research study is to extend the qualitative research and population of existing research in the self-efficacy of culturally responsive educators.  A basis for this research proposal was an existing research study in which the CRTSE</a:t>
            </a:r>
            <a:r>
              <a:rPr lang="en-US" sz="1600" baseline="70000" dirty="0">
                <a:solidFill>
                  <a:schemeClr val="tx1"/>
                </a:solidFill>
                <a:latin typeface="Times New Roman" panose="02020603050405020304" pitchFamily="18" charset="0"/>
                <a:ea typeface="Barlow"/>
                <a:cs typeface="Times New Roman" panose="02020603050405020304" pitchFamily="18" charset="0"/>
                <a:sym typeface="Barlow"/>
              </a:rPr>
              <a:t>3</a:t>
            </a:r>
            <a:r>
              <a:rPr lang="en-US" sz="1600" dirty="0">
                <a:solidFill>
                  <a:schemeClr val="tx1"/>
                </a:solidFill>
                <a:latin typeface="Times New Roman" panose="02020603050405020304" pitchFamily="18" charset="0"/>
                <a:ea typeface="Barlow"/>
                <a:cs typeface="Times New Roman" panose="02020603050405020304" pitchFamily="18" charset="0"/>
                <a:sym typeface="Barlow"/>
              </a:rPr>
              <a:t> scale was used to evaluate teacher self-efficacy in implementing culturally responsive teaching (Siwatu, 2007, Fitchett, Starker, and Salvers, 2012). The prior study was conducted in Turkey and focused primarily on the quantitative data from the scale.</a:t>
            </a:r>
          </a:p>
          <a:p>
            <a:pPr algn="just">
              <a:lnSpc>
                <a:spcPct val="130000"/>
              </a:lnSpc>
              <a:spcBef>
                <a:spcPts val="600"/>
              </a:spcBef>
              <a:spcAft>
                <a:spcPts val="600"/>
              </a:spcAft>
            </a:pPr>
            <a:r>
              <a:rPr lang="en-US" sz="1600" dirty="0">
                <a:solidFill>
                  <a:schemeClr val="tx1"/>
                </a:solidFill>
                <a:latin typeface="Times New Roman" panose="02020603050405020304" pitchFamily="18" charset="0"/>
                <a:ea typeface="Barlow"/>
                <a:cs typeface="Times New Roman" panose="02020603050405020304" pitchFamily="18" charset="0"/>
                <a:sym typeface="Barlow"/>
              </a:rPr>
              <a:t>The prior studies were considerably smaller and limited to teachers of a specific content area. This study will expand the number of subjects to include all undergraduate seniors in the George Mason University teacher preparation program who desire to teach either general education or special education after graduation/certification and will broaden the qualitative data to include student perception of readiness interviews. </a:t>
            </a:r>
            <a:r>
              <a:rPr lang="en-US" sz="1600" i="1" dirty="0">
                <a:solidFill>
                  <a:schemeClr val="tx1"/>
                </a:solidFill>
                <a:latin typeface="Times New Roman" panose="02020603050405020304" pitchFamily="18" charset="0"/>
                <a:cs typeface="Times New Roman" panose="02020603050405020304" pitchFamily="18" charset="0"/>
                <a:sym typeface="Barlow"/>
              </a:rPr>
              <a:t>This research study will evaluate not only the candidates readiness but the university’s effectiveness in preparing the candidates to be culturally relevant and responsive  educators. </a:t>
            </a:r>
          </a:p>
        </p:txBody>
      </p:sp>
      <p:pic>
        <p:nvPicPr>
          <p:cNvPr id="19" name="Google Shape;145;p15" descr="Imagen que contiene pared, niño, interior, cepillo de dientes&#10;&#10;Descripción generada automáticamente">
            <a:extLst>
              <a:ext uri="{FF2B5EF4-FFF2-40B4-BE49-F238E27FC236}">
                <a16:creationId xmlns:a16="http://schemas.microsoft.com/office/drawing/2014/main" id="{17F75FC5-F0ED-8A45-8C5D-B6441E81097A}"/>
              </a:ext>
            </a:extLst>
          </p:cNvPr>
          <p:cNvPicPr preferRelativeResize="0"/>
          <p:nvPr/>
        </p:nvPicPr>
        <p:blipFill rotWithShape="1">
          <a:blip r:embed="rId5">
            <a:alphaModFix/>
          </a:blip>
          <a:srcRect/>
          <a:stretch/>
        </p:blipFill>
        <p:spPr>
          <a:xfrm>
            <a:off x="6141106" y="4506287"/>
            <a:ext cx="2901293" cy="1841585"/>
          </a:xfrm>
          <a:prstGeom prst="rect">
            <a:avLst/>
          </a:prstGeom>
          <a:noFill/>
          <a:ln w="12700">
            <a:solidFill>
              <a:srgbClr val="F2F2F2"/>
            </a:solidFill>
          </a:ln>
        </p:spPr>
      </p:pic>
      <p:pic>
        <p:nvPicPr>
          <p:cNvPr id="21" name="Picture 20">
            <a:extLst>
              <a:ext uri="{FF2B5EF4-FFF2-40B4-BE49-F238E27FC236}">
                <a16:creationId xmlns:a16="http://schemas.microsoft.com/office/drawing/2014/main" id="{2FE33EC0-CEF0-DE4C-8924-A7F432821B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726" l="22360" r="88199">
                        <a14:foregroundMark x1="40062" y1="82166" x2="52174" y2="91083"/>
                        <a14:foregroundMark x1="23913" y1="72611" x2="34472" y2="70064"/>
                        <a14:foregroundMark x1="24224" y1="61146" x2="23913" y2="72611"/>
                        <a14:foregroundMark x1="33540" y1="26115" x2="33540" y2="26115"/>
                        <a14:foregroundMark x1="31988" y1="26115" x2="34783" y2="56051"/>
                        <a14:foregroundMark x1="26087" y1="43949" x2="27019" y2="63694"/>
                        <a14:foregroundMark x1="78882" y1="78344" x2="82298" y2="94268"/>
                        <a14:foregroundMark x1="24845" y1="94904" x2="34161" y2="82166"/>
                      </a14:backgroundRemoval>
                    </a14:imgEffect>
                  </a14:imgLayer>
                </a14:imgProps>
              </a:ext>
            </a:extLst>
          </a:blip>
          <a:srcRect l="22623" r="12269"/>
          <a:stretch/>
        </p:blipFill>
        <p:spPr>
          <a:xfrm>
            <a:off x="9174246" y="4478972"/>
            <a:ext cx="2782755" cy="1863380"/>
          </a:xfrm>
          <a:prstGeom prst="rect">
            <a:avLst/>
          </a:prstGeom>
          <a:ln w="12700">
            <a:solidFill>
              <a:srgbClr val="F2F2F2"/>
            </a:solidFill>
          </a:ln>
        </p:spPr>
      </p:pic>
      <p:pic>
        <p:nvPicPr>
          <p:cNvPr id="22" name="Picture 21">
            <a:extLst>
              <a:ext uri="{FF2B5EF4-FFF2-40B4-BE49-F238E27FC236}">
                <a16:creationId xmlns:a16="http://schemas.microsoft.com/office/drawing/2014/main" id="{D318042B-3B5B-5D4C-BACB-05D9E10EBAD3}"/>
              </a:ext>
            </a:extLst>
          </p:cNvPr>
          <p:cNvPicPr>
            <a:picLocks noChangeAspect="1"/>
          </p:cNvPicPr>
          <p:nvPr/>
        </p:nvPicPr>
        <p:blipFill rotWithShape="1">
          <a:blip r:embed="rId8"/>
          <a:srcRect l="5376" t="9428" r="10061"/>
          <a:stretch/>
        </p:blipFill>
        <p:spPr>
          <a:xfrm>
            <a:off x="3155656" y="4506287"/>
            <a:ext cx="2880554" cy="1821062"/>
          </a:xfrm>
          <a:prstGeom prst="rect">
            <a:avLst/>
          </a:prstGeom>
          <a:ln w="12700">
            <a:solidFill>
              <a:srgbClr val="F2F2F2"/>
            </a:solidFill>
          </a:ln>
        </p:spPr>
      </p:pic>
      <p:pic>
        <p:nvPicPr>
          <p:cNvPr id="23" name="Picture 22">
            <a:extLst>
              <a:ext uri="{FF2B5EF4-FFF2-40B4-BE49-F238E27FC236}">
                <a16:creationId xmlns:a16="http://schemas.microsoft.com/office/drawing/2014/main" id="{AE4D89A5-834D-C745-8057-B5DE8D5785B8}"/>
              </a:ext>
            </a:extLst>
          </p:cNvPr>
          <p:cNvPicPr>
            <a:picLocks noChangeAspect="1"/>
          </p:cNvPicPr>
          <p:nvPr/>
        </p:nvPicPr>
        <p:blipFill>
          <a:blip r:embed="rId9"/>
          <a:stretch>
            <a:fillRect/>
          </a:stretch>
        </p:blipFill>
        <p:spPr>
          <a:xfrm>
            <a:off x="120412" y="4493975"/>
            <a:ext cx="2891695" cy="1833374"/>
          </a:xfrm>
          <a:prstGeom prst="rect">
            <a:avLst/>
          </a:prstGeom>
          <a:ln w="12700">
            <a:solidFill>
              <a:srgbClr val="F2F2F2"/>
            </a:solidFill>
          </a:ln>
        </p:spPr>
      </p:pic>
      <p:sp>
        <p:nvSpPr>
          <p:cNvPr id="11" name="Rectangle 10">
            <a:extLst>
              <a:ext uri="{FF2B5EF4-FFF2-40B4-BE49-F238E27FC236}">
                <a16:creationId xmlns:a16="http://schemas.microsoft.com/office/drawing/2014/main" id="{56DE72F9-1B09-E04A-ACAC-2489ADEB9128}"/>
              </a:ext>
            </a:extLst>
          </p:cNvPr>
          <p:cNvSpPr/>
          <p:nvPr/>
        </p:nvSpPr>
        <p:spPr>
          <a:xfrm>
            <a:off x="404137" y="6704111"/>
            <a:ext cx="3097323" cy="307777"/>
          </a:xfrm>
          <a:prstGeom prst="rect">
            <a:avLst/>
          </a:prstGeom>
        </p:spPr>
        <p:txBody>
          <a:bodyPr wrap="none">
            <a:spAutoFit/>
          </a:bodyPr>
          <a:lstStyle/>
          <a:p>
            <a:r>
              <a:rPr lang="en-US" baseline="90000" dirty="0">
                <a:solidFill>
                  <a:schemeClr val="tx1"/>
                </a:solidFill>
                <a:latin typeface="Century Gothic" panose="020B0502020202020204" pitchFamily="34" charset="0"/>
                <a:ea typeface="Barlow"/>
                <a:cs typeface="Barlow"/>
                <a:sym typeface="Barlow"/>
              </a:rPr>
              <a:t>Culturally Responsive Teacher Self-Efficacy Scale</a:t>
            </a:r>
            <a:endParaRPr lang="en-US" dirty="0"/>
          </a:p>
        </p:txBody>
      </p:sp>
      <p:sp>
        <p:nvSpPr>
          <p:cNvPr id="2" name="Rectangle 1">
            <a:extLst>
              <a:ext uri="{FF2B5EF4-FFF2-40B4-BE49-F238E27FC236}">
                <a16:creationId xmlns:a16="http://schemas.microsoft.com/office/drawing/2014/main" id="{BF47C09C-7F85-1A44-ADC4-4386251B6797}"/>
              </a:ext>
            </a:extLst>
          </p:cNvPr>
          <p:cNvSpPr/>
          <p:nvPr/>
        </p:nvSpPr>
        <p:spPr>
          <a:xfrm>
            <a:off x="314845" y="6627913"/>
            <a:ext cx="269626" cy="276999"/>
          </a:xfrm>
          <a:prstGeom prst="rect">
            <a:avLst/>
          </a:prstGeom>
        </p:spPr>
        <p:txBody>
          <a:bodyPr wrap="none">
            <a:spAutoFit/>
          </a:bodyPr>
          <a:lstStyle/>
          <a:p>
            <a:r>
              <a:rPr lang="en-US" sz="1200" baseline="70000" dirty="0">
                <a:latin typeface="Century Gothic" panose="020B0502020202020204" pitchFamily="34" charset="0"/>
                <a:ea typeface="Barlow"/>
                <a:cs typeface="Barlow"/>
                <a:sym typeface="Barlow"/>
              </a:rPr>
              <a:t>3 </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8" name="Picture 7">
            <a:extLst>
              <a:ext uri="{FF2B5EF4-FFF2-40B4-BE49-F238E27FC236}">
                <a16:creationId xmlns:a16="http://schemas.microsoft.com/office/drawing/2014/main" id="{56A86698-F862-9B4E-B90C-C2A0A4A6D065}"/>
              </a:ext>
            </a:extLst>
          </p:cNvPr>
          <p:cNvPicPr>
            <a:picLocks noChangeAspect="1"/>
          </p:cNvPicPr>
          <p:nvPr/>
        </p:nvPicPr>
        <p:blipFill>
          <a:blip r:embed="rId3"/>
          <a:stretch>
            <a:fillRect/>
          </a:stretch>
        </p:blipFill>
        <p:spPr>
          <a:xfrm>
            <a:off x="456871" y="331835"/>
            <a:ext cx="603850" cy="595463"/>
          </a:xfrm>
          <a:prstGeom prst="rect">
            <a:avLst/>
          </a:prstGeom>
        </p:spPr>
      </p:pic>
      <p:pic>
        <p:nvPicPr>
          <p:cNvPr id="17" name="Picture 16">
            <a:extLst>
              <a:ext uri="{FF2B5EF4-FFF2-40B4-BE49-F238E27FC236}">
                <a16:creationId xmlns:a16="http://schemas.microsoft.com/office/drawing/2014/main" id="{BA0D09A0-BDDF-3048-8C55-F20DD188226D}"/>
              </a:ext>
            </a:extLst>
          </p:cNvPr>
          <p:cNvPicPr>
            <a:picLocks noChangeAspect="1"/>
          </p:cNvPicPr>
          <p:nvPr/>
        </p:nvPicPr>
        <p:blipFill>
          <a:blip r:embed="rId4"/>
          <a:stretch>
            <a:fillRect/>
          </a:stretch>
        </p:blipFill>
        <p:spPr>
          <a:xfrm>
            <a:off x="401277" y="331717"/>
            <a:ext cx="659444" cy="606385"/>
          </a:xfrm>
          <a:prstGeom prst="rect">
            <a:avLst/>
          </a:prstGeom>
        </p:spPr>
      </p:pic>
      <p:sp>
        <p:nvSpPr>
          <p:cNvPr id="149" name="Google Shape;149;p15"/>
          <p:cNvSpPr txBox="1"/>
          <p:nvPr/>
        </p:nvSpPr>
        <p:spPr>
          <a:xfrm>
            <a:off x="1008063" y="331717"/>
            <a:ext cx="10968854"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RESEARCH QUESTIONS</a:t>
            </a:r>
            <a:endParaRPr lang="es-ES" sz="3000" dirty="0">
              <a:solidFill>
                <a:schemeClr val="tx1"/>
              </a:solidFill>
              <a:latin typeface="Century Gothic" panose="020B0502020202020204" pitchFamily="34" charset="0"/>
            </a:endParaRPr>
          </a:p>
        </p:txBody>
      </p:sp>
      <p:sp>
        <p:nvSpPr>
          <p:cNvPr id="156" name="Google Shape;156;p15"/>
          <p:cNvSpPr txBox="1"/>
          <p:nvPr/>
        </p:nvSpPr>
        <p:spPr>
          <a:xfrm>
            <a:off x="107210" y="4009349"/>
            <a:ext cx="2940790" cy="1815882"/>
          </a:xfrm>
          <a:prstGeom prst="rect">
            <a:avLst/>
          </a:prstGeom>
          <a:noFill/>
          <a:ln>
            <a:noFill/>
          </a:ln>
        </p:spPr>
        <p:txBody>
          <a:bodyPr spcFirstLastPara="1" wrap="square" lIns="91425" tIns="45700" rIns="91425" bIns="45700" anchor="t" anchorCtr="0">
            <a:noAutofit/>
          </a:bodyPr>
          <a:lstStyle/>
          <a:p>
            <a:pPr marL="285750" marR="0" lvl="0" indent="-285750" rtl="0">
              <a:spcBef>
                <a:spcPts val="0"/>
              </a:spcBef>
              <a:spcAft>
                <a:spcPts val="0"/>
              </a:spcAft>
              <a:buFont typeface="Arial" panose="020B0604020202020204" pitchFamily="34" charset="0"/>
              <a:buChar char="•"/>
            </a:pPr>
            <a:r>
              <a:rPr lang="en-US" sz="1500" dirty="0">
                <a:solidFill>
                  <a:schemeClr val="tx1"/>
                </a:solidFill>
                <a:latin typeface="Times New Roman" panose="02020603050405020304" pitchFamily="18" charset="0"/>
                <a:ea typeface="Barlow"/>
                <a:cs typeface="Times New Roman" panose="02020603050405020304" pitchFamily="18" charset="0"/>
                <a:sym typeface="Barlow"/>
              </a:rPr>
              <a:t>What is the level of TPP Candidate’s  CRT personal readiness?</a:t>
            </a:r>
          </a:p>
          <a:p>
            <a:pPr marL="171450" marR="0" lvl="0" indent="-171450" rtl="0">
              <a:spcBef>
                <a:spcPts val="0"/>
              </a:spcBef>
              <a:spcAft>
                <a:spcPts val="0"/>
              </a:spcAft>
              <a:buFont typeface="Arial" panose="020B0604020202020204" pitchFamily="34" charset="0"/>
              <a:buChar char="•"/>
            </a:pPr>
            <a:endParaRPr lang="en-US" sz="1500" dirty="0">
              <a:solidFill>
                <a:schemeClr val="tx1"/>
              </a:solidFill>
              <a:latin typeface="Times New Roman" panose="02020603050405020304" pitchFamily="18" charset="0"/>
              <a:cs typeface="Times New Roman" panose="02020603050405020304" pitchFamily="18" charset="0"/>
              <a:sym typeface="Barlow"/>
            </a:endParaRPr>
          </a:p>
          <a:p>
            <a:pPr marL="285750" lvl="0" indent="-285750">
              <a:buFont typeface="Arial" panose="020B0604020202020204" pitchFamily="34" charset="0"/>
              <a:buChar char="•"/>
            </a:pPr>
            <a:r>
              <a:rPr lang="en-US" sz="1500" dirty="0">
                <a:solidFill>
                  <a:schemeClr val="tx1"/>
                </a:solidFill>
                <a:latin typeface="Times New Roman" panose="02020603050405020304" pitchFamily="18" charset="0"/>
                <a:ea typeface="Barlow"/>
                <a:cs typeface="Times New Roman" panose="02020603050405020304" pitchFamily="18" charset="0"/>
                <a:sym typeface="Barlow"/>
              </a:rPr>
              <a:t>What is the level of TPP Candidate’s  </a:t>
            </a:r>
            <a:r>
              <a:rPr lang="en-US" sz="1500" dirty="0">
                <a:solidFill>
                  <a:schemeClr val="tx1"/>
                </a:solidFill>
                <a:latin typeface="Times New Roman" panose="02020603050405020304" pitchFamily="18" charset="0"/>
                <a:cs typeface="Times New Roman" panose="02020603050405020304" pitchFamily="18" charset="0"/>
                <a:sym typeface="Barlow"/>
              </a:rPr>
              <a:t>professional readiness?</a:t>
            </a:r>
          </a:p>
          <a:p>
            <a:pPr marL="171450" lvl="0" indent="-171450">
              <a:buFont typeface="Arial" panose="020B0604020202020204" pitchFamily="34" charset="0"/>
              <a:buChar char="•"/>
            </a:pPr>
            <a:endParaRPr lang="en-US" sz="1500" dirty="0">
              <a:solidFill>
                <a:schemeClr val="tx1"/>
              </a:solidFill>
              <a:latin typeface="Times New Roman" panose="02020603050405020304" pitchFamily="18" charset="0"/>
              <a:cs typeface="Times New Roman" panose="02020603050405020304" pitchFamily="18" charset="0"/>
              <a:sym typeface="Barlow"/>
            </a:endParaRPr>
          </a:p>
          <a:p>
            <a:pPr marL="285750" lvl="0" indent="-285750">
              <a:buFont typeface="Arial" panose="020B0604020202020204" pitchFamily="34" charset="0"/>
              <a:buChar char="•"/>
            </a:pPr>
            <a:r>
              <a:rPr lang="en-US" sz="1500" dirty="0">
                <a:solidFill>
                  <a:schemeClr val="tx1"/>
                </a:solidFill>
                <a:latin typeface="Times New Roman" panose="02020603050405020304" pitchFamily="18" charset="0"/>
                <a:cs typeface="Times New Roman" panose="02020603050405020304" pitchFamily="18" charset="0"/>
                <a:sym typeface="Barlow"/>
              </a:rPr>
              <a:t>Where is the TPP candidate most self-efficacious/least self-efficacious?</a:t>
            </a:r>
            <a:endParaRPr sz="1500"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7B39623-AA33-AB45-983C-BBCF62DD93C7}"/>
              </a:ext>
            </a:extLst>
          </p:cNvPr>
          <p:cNvSpPr/>
          <p:nvPr/>
        </p:nvSpPr>
        <p:spPr>
          <a:xfrm>
            <a:off x="-36236" y="5458691"/>
            <a:ext cx="189155" cy="139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9647C7-10D0-4047-927A-3842D9647E0E}"/>
              </a:ext>
            </a:extLst>
          </p:cNvPr>
          <p:cNvSpPr/>
          <p:nvPr/>
        </p:nvSpPr>
        <p:spPr>
          <a:xfrm>
            <a:off x="3197447" y="4072849"/>
            <a:ext cx="2776795" cy="2169825"/>
          </a:xfrm>
          <a:prstGeom prst="rect">
            <a:avLst/>
          </a:prstGeom>
        </p:spPr>
        <p:txBody>
          <a:bodyPr wrap="square">
            <a:spAutoFit/>
          </a:bodyPr>
          <a:lstStyle/>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sym typeface="Barlow"/>
              </a:rPr>
              <a:t>Does the teacher candidate’s CRT readiness differ in terms of general or special educator?</a:t>
            </a:r>
          </a:p>
          <a:p>
            <a:pPr marL="171450" indent="-171450">
              <a:buFont typeface="Arial" panose="020B0604020202020204" pitchFamily="34" charset="0"/>
              <a:buChar char="•"/>
            </a:pPr>
            <a:endParaRPr lang="en-US" sz="1500" dirty="0">
              <a:latin typeface="Times New Roman" panose="02020603050405020304" pitchFamily="18" charset="0"/>
              <a:cs typeface="Times New Roman" panose="02020603050405020304" pitchFamily="18" charset="0"/>
              <a:sym typeface="Barlow"/>
            </a:endParaRP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sym typeface="Barlow"/>
              </a:rPr>
              <a:t>Does the TPP candidate feel that GMU has prepared them to be a culturally responsive educator?</a:t>
            </a:r>
          </a:p>
        </p:txBody>
      </p:sp>
      <p:pic>
        <p:nvPicPr>
          <p:cNvPr id="7" name="Picture 6">
            <a:extLst>
              <a:ext uri="{FF2B5EF4-FFF2-40B4-BE49-F238E27FC236}">
                <a16:creationId xmlns:a16="http://schemas.microsoft.com/office/drawing/2014/main" id="{15AA3D6D-A5DE-414A-9F6F-1F17B2E740B4}"/>
              </a:ext>
            </a:extLst>
          </p:cNvPr>
          <p:cNvPicPr>
            <a:picLocks noChangeAspect="1"/>
          </p:cNvPicPr>
          <p:nvPr/>
        </p:nvPicPr>
        <p:blipFill>
          <a:blip r:embed="rId5"/>
          <a:stretch>
            <a:fillRect/>
          </a:stretch>
        </p:blipFill>
        <p:spPr>
          <a:xfrm>
            <a:off x="196110" y="1516618"/>
            <a:ext cx="2851890" cy="1841585"/>
          </a:xfrm>
          <a:prstGeom prst="rect">
            <a:avLst/>
          </a:prstGeom>
          <a:ln w="12700">
            <a:solidFill>
              <a:srgbClr val="3F3F3F"/>
            </a:solidFill>
          </a:ln>
        </p:spPr>
      </p:pic>
      <p:pic>
        <p:nvPicPr>
          <p:cNvPr id="9" name="Picture 8">
            <a:extLst>
              <a:ext uri="{FF2B5EF4-FFF2-40B4-BE49-F238E27FC236}">
                <a16:creationId xmlns:a16="http://schemas.microsoft.com/office/drawing/2014/main" id="{86DCD817-7032-6B40-9A2C-D8123DCDB735}"/>
              </a:ext>
            </a:extLst>
          </p:cNvPr>
          <p:cNvPicPr>
            <a:picLocks noChangeAspect="1"/>
          </p:cNvPicPr>
          <p:nvPr/>
        </p:nvPicPr>
        <p:blipFill>
          <a:blip r:embed="rId6"/>
          <a:stretch>
            <a:fillRect/>
          </a:stretch>
        </p:blipFill>
        <p:spPr>
          <a:xfrm>
            <a:off x="6235059" y="1503937"/>
            <a:ext cx="2776795" cy="1854264"/>
          </a:xfrm>
          <a:prstGeom prst="rect">
            <a:avLst/>
          </a:prstGeom>
          <a:ln w="12700">
            <a:solidFill>
              <a:srgbClr val="3F3F3F"/>
            </a:solidFill>
          </a:ln>
        </p:spPr>
      </p:pic>
      <p:pic>
        <p:nvPicPr>
          <p:cNvPr id="10" name="Picture 9">
            <a:extLst>
              <a:ext uri="{FF2B5EF4-FFF2-40B4-BE49-F238E27FC236}">
                <a16:creationId xmlns:a16="http://schemas.microsoft.com/office/drawing/2014/main" id="{EB587824-BA74-8E47-B6C5-701FF8D02F81}"/>
              </a:ext>
            </a:extLst>
          </p:cNvPr>
          <p:cNvPicPr>
            <a:picLocks noChangeAspect="1"/>
          </p:cNvPicPr>
          <p:nvPr/>
        </p:nvPicPr>
        <p:blipFill rotWithShape="1">
          <a:blip r:embed="rId7"/>
          <a:srcRect r="12256"/>
          <a:stretch/>
        </p:blipFill>
        <p:spPr>
          <a:xfrm>
            <a:off x="3193154" y="1516616"/>
            <a:ext cx="2781088" cy="1799820"/>
          </a:xfrm>
          <a:prstGeom prst="rect">
            <a:avLst/>
          </a:prstGeom>
          <a:ln w="12700">
            <a:solidFill>
              <a:srgbClr val="3F3F3F"/>
            </a:solidFill>
          </a:ln>
        </p:spPr>
      </p:pic>
      <p:pic>
        <p:nvPicPr>
          <p:cNvPr id="11" name="Picture 10">
            <a:extLst>
              <a:ext uri="{FF2B5EF4-FFF2-40B4-BE49-F238E27FC236}">
                <a16:creationId xmlns:a16="http://schemas.microsoft.com/office/drawing/2014/main" id="{067A084E-7DF4-6148-9BD7-EF1083F250C5}"/>
              </a:ext>
            </a:extLst>
          </p:cNvPr>
          <p:cNvPicPr>
            <a:picLocks noChangeAspect="1"/>
          </p:cNvPicPr>
          <p:nvPr/>
        </p:nvPicPr>
        <p:blipFill>
          <a:blip r:embed="rId8"/>
          <a:stretch>
            <a:fillRect/>
          </a:stretch>
        </p:blipFill>
        <p:spPr>
          <a:xfrm>
            <a:off x="9152716" y="1516616"/>
            <a:ext cx="2824201" cy="1841585"/>
          </a:xfrm>
          <a:prstGeom prst="rect">
            <a:avLst/>
          </a:prstGeom>
          <a:ln w="12700">
            <a:solidFill>
              <a:srgbClr val="3F3F3F"/>
            </a:solidFill>
          </a:ln>
        </p:spPr>
      </p:pic>
      <p:pic>
        <p:nvPicPr>
          <p:cNvPr id="12" name="Picture 11">
            <a:extLst>
              <a:ext uri="{FF2B5EF4-FFF2-40B4-BE49-F238E27FC236}">
                <a16:creationId xmlns:a16="http://schemas.microsoft.com/office/drawing/2014/main" id="{1BA772E3-668F-6A41-A67A-79D0C40C3762}"/>
              </a:ext>
            </a:extLst>
          </p:cNvPr>
          <p:cNvPicPr>
            <a:picLocks noChangeAspect="1"/>
          </p:cNvPicPr>
          <p:nvPr/>
        </p:nvPicPr>
        <p:blipFill rotWithShape="1">
          <a:blip r:embed="rId9"/>
          <a:srcRect t="2977" b="9009"/>
          <a:stretch/>
        </p:blipFill>
        <p:spPr>
          <a:xfrm>
            <a:off x="6247759" y="3505200"/>
            <a:ext cx="5662301" cy="3014473"/>
          </a:xfrm>
          <a:prstGeom prst="rect">
            <a:avLst/>
          </a:prstGeom>
          <a:ln>
            <a:solidFill>
              <a:srgbClr val="3F3F3F"/>
            </a:solidFill>
          </a:ln>
        </p:spPr>
      </p:pic>
    </p:spTree>
    <p:extLst>
      <p:ext uri="{BB962C8B-B14F-4D97-AF65-F5344CB8AC3E}">
        <p14:creationId xmlns:p14="http://schemas.microsoft.com/office/powerpoint/2010/main" val="297316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p:nvPr/>
        </p:nvSpPr>
        <p:spPr>
          <a:xfrm>
            <a:off x="717779" y="5759026"/>
            <a:ext cx="109369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400" i="0" u="none" strike="noStrike" cap="none" dirty="0">
                <a:solidFill>
                  <a:schemeClr val="tx1"/>
                </a:solidFill>
                <a:latin typeface="Century Gothic" panose="020B0502020202020204" pitchFamily="34" charset="0"/>
                <a:ea typeface="Barlow"/>
                <a:cs typeface="Barlow"/>
                <a:sym typeface="Barlow"/>
              </a:rPr>
              <a:t>METHOD</a:t>
            </a:r>
            <a:endParaRPr sz="3400" dirty="0">
              <a:solidFill>
                <a:schemeClr val="tx1"/>
              </a:solidFill>
              <a:latin typeface="Century Gothic" panose="020B0502020202020204" pitchFamily="34" charset="0"/>
            </a:endParaRPr>
          </a:p>
        </p:txBody>
      </p:sp>
      <p:sp>
        <p:nvSpPr>
          <p:cNvPr id="19" name="Rectangle 18">
            <a:extLst>
              <a:ext uri="{FF2B5EF4-FFF2-40B4-BE49-F238E27FC236}">
                <a16:creationId xmlns:a16="http://schemas.microsoft.com/office/drawing/2014/main" id="{4AA36E9A-AED3-024B-BD56-F666D47C10BA}"/>
              </a:ext>
            </a:extLst>
          </p:cNvPr>
          <p:cNvSpPr/>
          <p:nvPr/>
        </p:nvSpPr>
        <p:spPr>
          <a:xfrm>
            <a:off x="0" y="5583382"/>
            <a:ext cx="182381" cy="1274618"/>
          </a:xfrm>
          <a:prstGeom prst="rect">
            <a:avLst/>
          </a:prstGeom>
          <a:solidFill>
            <a:srgbClr val="DDD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19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061540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RESEARCH DESIGN (RD): SETTING</a:t>
            </a:r>
            <a:endParaRPr dirty="0">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sp>
        <p:nvSpPr>
          <p:cNvPr id="14" name="Rectangle 13">
            <a:extLst>
              <a:ext uri="{FF2B5EF4-FFF2-40B4-BE49-F238E27FC236}">
                <a16:creationId xmlns:a16="http://schemas.microsoft.com/office/drawing/2014/main" id="{C9A54C04-DB1D-8D47-B470-8F6CE1E199EA}"/>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ABC92C0-2A98-C141-9519-8D32FFB28CC9}"/>
              </a:ext>
            </a:extLst>
          </p:cNvPr>
          <p:cNvPicPr>
            <a:picLocks noChangeAspect="1"/>
          </p:cNvPicPr>
          <p:nvPr/>
        </p:nvPicPr>
        <p:blipFill>
          <a:blip r:embed="rId3"/>
          <a:stretch>
            <a:fillRect/>
          </a:stretch>
        </p:blipFill>
        <p:spPr>
          <a:xfrm>
            <a:off x="326572" y="284765"/>
            <a:ext cx="529590" cy="500438"/>
          </a:xfrm>
          <a:prstGeom prst="rect">
            <a:avLst/>
          </a:prstGeom>
        </p:spPr>
      </p:pic>
      <p:sp>
        <p:nvSpPr>
          <p:cNvPr id="8" name="Google Shape;201;p18">
            <a:extLst>
              <a:ext uri="{FF2B5EF4-FFF2-40B4-BE49-F238E27FC236}">
                <a16:creationId xmlns:a16="http://schemas.microsoft.com/office/drawing/2014/main" id="{46F27B34-210B-5242-9646-85F3957F6E6F}"/>
              </a:ext>
            </a:extLst>
          </p:cNvPr>
          <p:cNvSpPr txBox="1"/>
          <p:nvPr/>
        </p:nvSpPr>
        <p:spPr>
          <a:xfrm>
            <a:off x="350321" y="827371"/>
            <a:ext cx="10765914" cy="470577"/>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E7C57BFE-BA55-FF4C-BF28-AB2A50CC9A74}"/>
              </a:ext>
            </a:extLst>
          </p:cNvPr>
          <p:cNvSpPr txBox="1"/>
          <p:nvPr/>
        </p:nvSpPr>
        <p:spPr>
          <a:xfrm>
            <a:off x="348619" y="1549400"/>
            <a:ext cx="11514197" cy="2535502"/>
          </a:xfrm>
          <a:prstGeom prst="rect">
            <a:avLst/>
          </a:prstGeom>
          <a:noFill/>
        </p:spPr>
        <p:txBody>
          <a:bodyPr wrap="square" rtlCol="0">
            <a:spAutoFit/>
          </a:bodyPr>
          <a:lstStyle/>
          <a:p>
            <a:pPr algn="just">
              <a:lnSpc>
                <a:spcPct val="150000"/>
              </a:lnSpc>
            </a:pPr>
            <a:r>
              <a:rPr lang="en-US" sz="1800" dirty="0">
                <a:latin typeface="Times New Roman" panose="02020603050405020304" pitchFamily="18" charset="0"/>
                <a:cs typeface="Times New Roman" panose="02020603050405020304" pitchFamily="18" charset="0"/>
              </a:rPr>
              <a:t>The research was designed as a qualitative research study.  (There is also a quantitative element that will be discussed in a subsequent proposal).  In the qualitative research, standardized open-ended interviews, survey and focus groups will be implemented with students in order to explore perceptions about their readiness to implement culturally responsive teaching and the impact of their undergraduate education on their preparation and readiness.  The research study will take place at George Mason University in Fairfax, VA, with the teacher preparation program candidates in the College of Education and Human Development (CEHD). </a:t>
            </a:r>
          </a:p>
        </p:txBody>
      </p:sp>
    </p:spTree>
    <p:extLst>
      <p:ext uri="{BB962C8B-B14F-4D97-AF65-F5344CB8AC3E}">
        <p14:creationId xmlns:p14="http://schemas.microsoft.com/office/powerpoint/2010/main" val="204283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133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PARTICIPANTS/SAMPLING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82737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sp>
        <p:nvSpPr>
          <p:cNvPr id="14" name="Rectangle 13">
            <a:extLst>
              <a:ext uri="{FF2B5EF4-FFF2-40B4-BE49-F238E27FC236}">
                <a16:creationId xmlns:a16="http://schemas.microsoft.com/office/drawing/2014/main" id="{C9A54C04-DB1D-8D47-B470-8F6CE1E199EA}"/>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462DF9C-2471-B644-9306-7930D1064B64}"/>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8E34405D-1012-EF44-A7C1-BDC398B08D69}"/>
              </a:ext>
            </a:extLst>
          </p:cNvPr>
          <p:cNvSpPr txBox="1"/>
          <p:nvPr/>
        </p:nvSpPr>
        <p:spPr>
          <a:xfrm>
            <a:off x="348619" y="1486336"/>
            <a:ext cx="11122945" cy="2264081"/>
          </a:xfrm>
          <a:prstGeom prst="rect">
            <a:avLst/>
          </a:prstGeom>
          <a:noFill/>
        </p:spPr>
        <p:txBody>
          <a:bodyPr wrap="square" rtlCol="0">
            <a:spAutoFit/>
          </a:bodyPr>
          <a:lstStyle/>
          <a:p>
            <a:pPr algn="just">
              <a:lnSpc>
                <a:spcPct val="150000"/>
              </a:lnSpc>
            </a:pPr>
            <a:r>
              <a:rPr lang="en-US" sz="1600" dirty="0">
                <a:latin typeface="Times New Roman" panose="02020603050405020304" pitchFamily="18" charset="0"/>
                <a:cs typeface="Times New Roman" panose="02020603050405020304" pitchFamily="18" charset="0"/>
              </a:rPr>
              <a:t>The study group will consist of 375 prospective teachers who are studying toward initial licensure in the College of Education and Human Development at George Mason University, Fairfax, VA.  In order to attain the most diverse sample within CEHD, convenience sampling will be used. In the Fall semester of 2021-22, this study will target students in the teacher preparation program who desire to teach after certification/graduation. Individuals who were enrolled in traditional, fast-track and online preparation programs were eligible to participate.  The distribution of participants, according to department, can be seen in Table 1.</a:t>
            </a:r>
          </a:p>
          <a:p>
            <a:pPr algn="ctr">
              <a:lnSpc>
                <a:spcPct val="150000"/>
              </a:lnSpc>
            </a:pPr>
            <a:r>
              <a:rPr lang="en-US" sz="1600" b="1" dirty="0">
                <a:latin typeface="Times New Roman" panose="02020603050405020304" pitchFamily="18" charset="0"/>
                <a:cs typeface="Times New Roman" panose="02020603050405020304" pitchFamily="18" charset="0"/>
              </a:rPr>
              <a:t>Table 1.  </a:t>
            </a:r>
            <a:r>
              <a:rPr lang="en-US" sz="1600" i="1" dirty="0">
                <a:latin typeface="Times New Roman" panose="02020603050405020304" pitchFamily="18" charset="0"/>
                <a:cs typeface="Times New Roman" panose="02020603050405020304" pitchFamily="18" charset="0"/>
              </a:rPr>
              <a:t>The distribution of participants according to department</a:t>
            </a:r>
            <a:endParaRPr lang="en-US" sz="1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D9C99BA-F267-F04F-9852-8A3276F41844}"/>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E92566ED-6B0E-1D48-985E-9F8953FB41B8}"/>
              </a:ext>
            </a:extLst>
          </p:cNvPr>
          <p:cNvGraphicFramePr>
            <a:graphicFrameLocks noGrp="1"/>
          </p:cNvGraphicFramePr>
          <p:nvPr>
            <p:extLst>
              <p:ext uri="{D42A27DB-BD31-4B8C-83A1-F6EECF244321}">
                <p14:modId xmlns:p14="http://schemas.microsoft.com/office/powerpoint/2010/main" val="2708845275"/>
              </p:ext>
            </p:extLst>
          </p:nvPr>
        </p:nvGraphicFramePr>
        <p:xfrm>
          <a:off x="450293" y="3806724"/>
          <a:ext cx="11021271" cy="2966720"/>
        </p:xfrm>
        <a:graphic>
          <a:graphicData uri="http://schemas.openxmlformats.org/drawingml/2006/table">
            <a:tbl>
              <a:tblPr firstRow="1" bandRow="1">
                <a:tableStyleId>{2A488322-F2BA-4B5B-9748-0D474271808F}</a:tableStyleId>
              </a:tblPr>
              <a:tblGrid>
                <a:gridCol w="9184439">
                  <a:extLst>
                    <a:ext uri="{9D8B030D-6E8A-4147-A177-3AD203B41FA5}">
                      <a16:colId xmlns:a16="http://schemas.microsoft.com/office/drawing/2014/main" val="3715136886"/>
                    </a:ext>
                  </a:extLst>
                </a:gridCol>
                <a:gridCol w="918416">
                  <a:extLst>
                    <a:ext uri="{9D8B030D-6E8A-4147-A177-3AD203B41FA5}">
                      <a16:colId xmlns:a16="http://schemas.microsoft.com/office/drawing/2014/main" val="720306766"/>
                    </a:ext>
                  </a:extLst>
                </a:gridCol>
                <a:gridCol w="918416">
                  <a:extLst>
                    <a:ext uri="{9D8B030D-6E8A-4147-A177-3AD203B41FA5}">
                      <a16:colId xmlns:a16="http://schemas.microsoft.com/office/drawing/2014/main" val="2145678056"/>
                    </a:ext>
                  </a:extLst>
                </a:gridCol>
              </a:tblGrid>
              <a:tr h="370840">
                <a:tc>
                  <a:txBody>
                    <a:bodyPr/>
                    <a:lstStyle/>
                    <a:p>
                      <a:r>
                        <a:rPr lang="en-US" dirty="0">
                          <a:latin typeface="Times New Roman" panose="02020603050405020304" pitchFamily="18" charset="0"/>
                          <a:cs typeface="Times New Roman" panose="02020603050405020304" pitchFamily="18" charset="0"/>
                        </a:rPr>
                        <a:t>Department</a:t>
                      </a:r>
                    </a:p>
                  </a:txBody>
                  <a:tcPr/>
                </a:tc>
                <a:tc>
                  <a:txBody>
                    <a:bodyPr/>
                    <a:lstStyle/>
                    <a:p>
                      <a:pPr algn="ctr"/>
                      <a:r>
                        <a:rPr lang="en-US" dirty="0">
                          <a:latin typeface="Times New Roman" panose="02020603050405020304" pitchFamily="18" charset="0"/>
                          <a:cs typeface="Times New Roman" panose="02020603050405020304" pitchFamily="18" charset="0"/>
                        </a:rPr>
                        <a:t>n</a:t>
                      </a:r>
                    </a:p>
                  </a:txBody>
                  <a:tcPr/>
                </a:tc>
                <a:tc>
                  <a:txBody>
                    <a:bodyPr/>
                    <a:lstStyle/>
                    <a:p>
                      <a:pPr algn="ctr"/>
                      <a:r>
                        <a:rPr lang="en-US"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09818688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Early Childhood Education (PreK-3rd grade)/Early Childhood Special Education (birth-age 5)</a:t>
                      </a:r>
                    </a:p>
                  </a:txBody>
                  <a:tcPr/>
                </a:tc>
                <a:tc>
                  <a:txBody>
                    <a:bodyPr/>
                    <a:lstStyle/>
                    <a:p>
                      <a:r>
                        <a:rPr lang="en-US" dirty="0">
                          <a:latin typeface="Times New Roman" panose="02020603050405020304" pitchFamily="18" charset="0"/>
                          <a:cs typeface="Times New Roman" panose="02020603050405020304" pitchFamily="18" charset="0"/>
                        </a:rPr>
                        <a:t>40</a:t>
                      </a:r>
                    </a:p>
                  </a:txBody>
                  <a:tcPr/>
                </a:tc>
                <a:tc>
                  <a:txBody>
                    <a:bodyPr/>
                    <a:lstStyle/>
                    <a:p>
                      <a:pPr algn="ctr"/>
                      <a:r>
                        <a:rPr lang="en-US" dirty="0">
                          <a:latin typeface="Times New Roman" panose="02020603050405020304" pitchFamily="18" charset="0"/>
                          <a:cs typeface="Times New Roman" panose="02020603050405020304" pitchFamily="18" charset="0"/>
                        </a:rPr>
                        <a:t>10.7</a:t>
                      </a:r>
                    </a:p>
                  </a:txBody>
                  <a:tcPr/>
                </a:tc>
                <a:extLst>
                  <a:ext uri="{0D108BD9-81ED-4DB2-BD59-A6C34878D82A}">
                    <a16:rowId xmlns:a16="http://schemas.microsoft.com/office/drawing/2014/main" val="111297968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Elementary Education (PreK-6th grade)</a:t>
                      </a:r>
                    </a:p>
                  </a:txBody>
                  <a:tcPr/>
                </a:tc>
                <a:tc>
                  <a:txBody>
                    <a:bodyPr/>
                    <a:lstStyle/>
                    <a:p>
                      <a:r>
                        <a:rPr lang="en-US" dirty="0">
                          <a:latin typeface="Times New Roman" panose="02020603050405020304" pitchFamily="18" charset="0"/>
                          <a:cs typeface="Times New Roman" panose="02020603050405020304" pitchFamily="18" charset="0"/>
                        </a:rPr>
                        <a:t>92</a:t>
                      </a:r>
                    </a:p>
                  </a:txBody>
                  <a:tcPr/>
                </a:tc>
                <a:tc>
                  <a:txBody>
                    <a:bodyPr/>
                    <a:lstStyle/>
                    <a:p>
                      <a:pPr algn="ctr"/>
                      <a:r>
                        <a:rPr lang="en-US" dirty="0">
                          <a:latin typeface="Times New Roman" panose="02020603050405020304" pitchFamily="18" charset="0"/>
                          <a:cs typeface="Times New Roman" panose="02020603050405020304" pitchFamily="18" charset="0"/>
                        </a:rPr>
                        <a:t>24.5</a:t>
                      </a:r>
                    </a:p>
                  </a:txBody>
                  <a:tcPr/>
                </a:tc>
                <a:extLst>
                  <a:ext uri="{0D108BD9-81ED-4DB2-BD59-A6C34878D82A}">
                    <a16:rowId xmlns:a16="http://schemas.microsoft.com/office/drawing/2014/main" val="1743822879"/>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Fine Arts Education (PreK-12th grade)</a:t>
                      </a:r>
                    </a:p>
                  </a:txBody>
                  <a:tcPr/>
                </a:tc>
                <a:tc>
                  <a:txBody>
                    <a:bodyPr/>
                    <a:lstStyle/>
                    <a:p>
                      <a:r>
                        <a:rPr lang="en-US" dirty="0">
                          <a:latin typeface="Times New Roman" panose="02020603050405020304" pitchFamily="18" charset="0"/>
                          <a:cs typeface="Times New Roman" panose="02020603050405020304" pitchFamily="18" charset="0"/>
                        </a:rPr>
                        <a:t>24</a:t>
                      </a:r>
                    </a:p>
                  </a:txBody>
                  <a:tcPr/>
                </a:tc>
                <a:tc>
                  <a:txBody>
                    <a:bodyPr/>
                    <a:lstStyle/>
                    <a:p>
                      <a:pPr algn="ctr"/>
                      <a:r>
                        <a:rPr lang="en-US" dirty="0">
                          <a:latin typeface="Times New Roman" panose="02020603050405020304" pitchFamily="18" charset="0"/>
                          <a:cs typeface="Times New Roman" panose="02020603050405020304" pitchFamily="18" charset="0"/>
                        </a:rPr>
                        <a:t>6.4</a:t>
                      </a:r>
                    </a:p>
                  </a:txBody>
                  <a:tcPr/>
                </a:tc>
                <a:extLst>
                  <a:ext uri="{0D108BD9-81ED-4DB2-BD59-A6C34878D82A}">
                    <a16:rowId xmlns:a16="http://schemas.microsoft.com/office/drawing/2014/main" val="2667927698"/>
                  </a:ext>
                </a:extLst>
              </a:tr>
              <a:tr h="370840">
                <a:tc>
                  <a:txBody>
                    <a:bodyPr/>
                    <a:lstStyle/>
                    <a:p>
                      <a:r>
                        <a:rPr lang="en-US" dirty="0">
                          <a:latin typeface="Times New Roman" panose="02020603050405020304" pitchFamily="18" charset="0"/>
                          <a:cs typeface="Times New Roman" panose="02020603050405020304" pitchFamily="18" charset="0"/>
                        </a:rPr>
                        <a:t>Foreign Language and English as a Second Language Education (PreK-12th grade)</a:t>
                      </a:r>
                    </a:p>
                  </a:txBody>
                  <a:tcPr/>
                </a:tc>
                <a:tc>
                  <a:txBody>
                    <a:bodyPr/>
                    <a:lstStyle/>
                    <a:p>
                      <a:r>
                        <a:rPr lang="en-US" dirty="0">
                          <a:latin typeface="Times New Roman" panose="02020603050405020304" pitchFamily="18" charset="0"/>
                          <a:cs typeface="Times New Roman" panose="02020603050405020304" pitchFamily="18" charset="0"/>
                        </a:rPr>
                        <a:t>12</a:t>
                      </a:r>
                    </a:p>
                  </a:txBody>
                  <a:tcPr/>
                </a:tc>
                <a:tc>
                  <a:txBody>
                    <a:bodyPr/>
                    <a:lstStyle/>
                    <a:p>
                      <a:pPr algn="ctr"/>
                      <a:r>
                        <a:rPr lang="en-US"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199353824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Health and Physical Education (PreK-12th grade)</a:t>
                      </a:r>
                    </a:p>
                  </a:txBody>
                  <a:tcPr/>
                </a:tc>
                <a:tc>
                  <a:txBody>
                    <a:bodyPr/>
                    <a:lstStyle/>
                    <a:p>
                      <a:r>
                        <a:rPr lang="en-US" dirty="0">
                          <a:latin typeface="Times New Roman" panose="02020603050405020304" pitchFamily="18" charset="0"/>
                          <a:cs typeface="Times New Roman" panose="02020603050405020304" pitchFamily="18" charset="0"/>
                        </a:rPr>
                        <a:t>29</a:t>
                      </a:r>
                    </a:p>
                  </a:txBody>
                  <a:tcPr/>
                </a:tc>
                <a:tc>
                  <a:txBody>
                    <a:bodyPr/>
                    <a:lstStyle/>
                    <a:p>
                      <a:pPr algn="ctr"/>
                      <a:r>
                        <a:rPr lang="en-US" dirty="0">
                          <a:latin typeface="Times New Roman" panose="02020603050405020304" pitchFamily="18" charset="0"/>
                          <a:cs typeface="Times New Roman" panose="02020603050405020304" pitchFamily="18" charset="0"/>
                        </a:rPr>
                        <a:t>7.7</a:t>
                      </a:r>
                    </a:p>
                  </a:txBody>
                  <a:tcPr/>
                </a:tc>
                <a:extLst>
                  <a:ext uri="{0D108BD9-81ED-4DB2-BD59-A6C34878D82A}">
                    <a16:rowId xmlns:a16="http://schemas.microsoft.com/office/drawing/2014/main" val="592408527"/>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Secondary Education (6-12th grade)</a:t>
                      </a:r>
                    </a:p>
                  </a:txBody>
                  <a:tcPr/>
                </a:tc>
                <a:tc>
                  <a:txBody>
                    <a:bodyPr/>
                    <a:lstStyle/>
                    <a:p>
                      <a:r>
                        <a:rPr lang="en-US" dirty="0">
                          <a:latin typeface="Times New Roman" panose="02020603050405020304" pitchFamily="18" charset="0"/>
                          <a:cs typeface="Times New Roman" panose="02020603050405020304" pitchFamily="18" charset="0"/>
                        </a:rPr>
                        <a:t>94</a:t>
                      </a:r>
                    </a:p>
                  </a:txBody>
                  <a:tcPr/>
                </a:tc>
                <a:tc>
                  <a:txBody>
                    <a:bodyPr/>
                    <a:lstStyle/>
                    <a:p>
                      <a:pPr algn="ctr"/>
                      <a:r>
                        <a:rPr lang="en-US" dirty="0">
                          <a:latin typeface="Times New Roman" panose="02020603050405020304" pitchFamily="18" charset="0"/>
                          <a:cs typeface="Times New Roman" panose="02020603050405020304" pitchFamily="18" charset="0"/>
                        </a:rPr>
                        <a:t>25.1</a:t>
                      </a:r>
                    </a:p>
                  </a:txBody>
                  <a:tcPr/>
                </a:tc>
                <a:extLst>
                  <a:ext uri="{0D108BD9-81ED-4DB2-BD59-A6C34878D82A}">
                    <a16:rowId xmlns:a16="http://schemas.microsoft.com/office/drawing/2014/main" val="4115309956"/>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Times New Roman" panose="02020603050405020304" pitchFamily="18" charset="0"/>
                          <a:cs typeface="Times New Roman" panose="02020603050405020304" pitchFamily="18" charset="0"/>
                        </a:rPr>
                        <a:t>Special Education</a:t>
                      </a:r>
                    </a:p>
                  </a:txBody>
                  <a:tcPr/>
                </a:tc>
                <a:tc>
                  <a:txBody>
                    <a:bodyPr/>
                    <a:lstStyle/>
                    <a:p>
                      <a:r>
                        <a:rPr lang="en-US" dirty="0">
                          <a:latin typeface="Times New Roman" panose="02020603050405020304" pitchFamily="18" charset="0"/>
                          <a:cs typeface="Times New Roman" panose="02020603050405020304" pitchFamily="18" charset="0"/>
                        </a:rPr>
                        <a:t>84</a:t>
                      </a:r>
                    </a:p>
                  </a:txBody>
                  <a:tcPr/>
                </a:tc>
                <a:tc>
                  <a:txBody>
                    <a:bodyPr/>
                    <a:lstStyle/>
                    <a:p>
                      <a:pPr algn="ctr"/>
                      <a:r>
                        <a:rPr lang="en-US" dirty="0">
                          <a:latin typeface="Times New Roman" panose="02020603050405020304" pitchFamily="18" charset="0"/>
                          <a:cs typeface="Times New Roman" panose="02020603050405020304" pitchFamily="18" charset="0"/>
                        </a:rPr>
                        <a:t>22.4</a:t>
                      </a:r>
                    </a:p>
                  </a:txBody>
                  <a:tcPr/>
                </a:tc>
                <a:extLst>
                  <a:ext uri="{0D108BD9-81ED-4DB2-BD59-A6C34878D82A}">
                    <a16:rowId xmlns:a16="http://schemas.microsoft.com/office/drawing/2014/main" val="1787182134"/>
                  </a:ext>
                </a:extLst>
              </a:tr>
            </a:tbl>
          </a:graphicData>
        </a:graphic>
      </p:graphicFrame>
    </p:spTree>
    <p:extLst>
      <p:ext uri="{BB962C8B-B14F-4D97-AF65-F5344CB8AC3E}">
        <p14:creationId xmlns:p14="http://schemas.microsoft.com/office/powerpoint/2010/main" val="94992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5" name="Rectangle 14">
            <a:extLst>
              <a:ext uri="{FF2B5EF4-FFF2-40B4-BE49-F238E27FC236}">
                <a16:creationId xmlns:a16="http://schemas.microsoft.com/office/drawing/2014/main" id="{0147FD25-51CB-204F-987A-395D8542F9C9}"/>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133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PARTICIPANTS/SAMPLING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827372"/>
            <a:ext cx="11408229" cy="369332"/>
          </a:xfrm>
          <a:prstGeom prst="rect">
            <a:avLst/>
          </a:prstGeom>
          <a:noFill/>
          <a:ln>
            <a:noFill/>
          </a:ln>
        </p:spPr>
        <p:txBody>
          <a:bodyPr spcFirstLastPara="1" wrap="square" lIns="91425" tIns="45700" rIns="91425" bIns="45700" anchor="t" anchorCtr="0">
            <a:noAutofit/>
          </a:bodyPr>
          <a:lstStyle/>
          <a:p>
            <a:pPr lvl="0"/>
            <a:r>
              <a:rPr lang="es-ES"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dirty="0">
              <a:solidFill>
                <a:schemeClr val="tx1"/>
              </a:solidFill>
              <a:latin typeface="Century Gothic" panose="020B0502020202020204" pitchFamily="34" charset="0"/>
            </a:endParaRPr>
          </a:p>
          <a:p>
            <a:pPr marL="0" marR="0" lvl="0" indent="0" algn="l" rtl="0">
              <a:spcBef>
                <a:spcPts val="0"/>
              </a:spcBef>
              <a:spcAft>
                <a:spcPts val="0"/>
              </a:spcAft>
              <a:buNone/>
            </a:pPr>
            <a:endParaRPr dirty="0">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1462DF9C-2471-B644-9306-7930D1064B64}"/>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8E34405D-1012-EF44-A7C1-BDC398B08D69}"/>
              </a:ext>
            </a:extLst>
          </p:cNvPr>
          <p:cNvSpPr txBox="1"/>
          <p:nvPr/>
        </p:nvSpPr>
        <p:spPr>
          <a:xfrm>
            <a:off x="348620" y="1549400"/>
            <a:ext cx="3766180" cy="3400483"/>
          </a:xfrm>
          <a:prstGeom prst="rect">
            <a:avLst/>
          </a:prstGeom>
          <a:noFill/>
        </p:spPr>
        <p:txBody>
          <a:bodyPr wrap="square" rtlCol="0">
            <a:spAutoFit/>
          </a:bodyPr>
          <a:lstStyle/>
          <a:p>
            <a:pPr algn="just">
              <a:lnSpc>
                <a:spcPts val="2860"/>
              </a:lnSpc>
            </a:pPr>
            <a:r>
              <a:rPr lang="en-US" sz="1800" dirty="0">
                <a:latin typeface="Times New Roman" panose="02020603050405020304" pitchFamily="18" charset="0"/>
                <a:cs typeface="Times New Roman" panose="02020603050405020304" pitchFamily="18" charset="0"/>
              </a:rPr>
              <a:t>As seen in </a:t>
            </a:r>
            <a:r>
              <a:rPr lang="en-US" sz="1800" b="1" dirty="0">
                <a:latin typeface="Times New Roman" panose="02020603050405020304" pitchFamily="18" charset="0"/>
                <a:cs typeface="Times New Roman" panose="02020603050405020304" pitchFamily="18" charset="0"/>
              </a:rPr>
              <a:t>Table 1</a:t>
            </a:r>
            <a:r>
              <a:rPr lang="en-US" sz="1800" dirty="0">
                <a:latin typeface="Times New Roman" panose="02020603050405020304" pitchFamily="18" charset="0"/>
                <a:cs typeface="Times New Roman" panose="02020603050405020304" pitchFamily="18" charset="0"/>
              </a:rPr>
              <a:t>, 10.7% of the participants were from Early Childhood Education, 24.5% Elementary Education, 6.4% Fine Arts, 3.2% Foreign Language and English as a Second Language, 7.7% Health and Physical Education, 25.1% Secondary Education and 22.4% Special Education.</a:t>
            </a:r>
          </a:p>
        </p:txBody>
      </p:sp>
      <p:graphicFrame>
        <p:nvGraphicFramePr>
          <p:cNvPr id="13" name="Chart 12">
            <a:extLst>
              <a:ext uri="{FF2B5EF4-FFF2-40B4-BE49-F238E27FC236}">
                <a16:creationId xmlns:a16="http://schemas.microsoft.com/office/drawing/2014/main" id="{50225329-E2D9-9646-A048-F7D302CB3DE3}"/>
              </a:ext>
            </a:extLst>
          </p:cNvPr>
          <p:cNvGraphicFramePr/>
          <p:nvPr>
            <p:extLst>
              <p:ext uri="{D42A27DB-BD31-4B8C-83A1-F6EECF244321}">
                <p14:modId xmlns:p14="http://schemas.microsoft.com/office/powerpoint/2010/main" val="1391516637"/>
              </p:ext>
            </p:extLst>
          </p:nvPr>
        </p:nvGraphicFramePr>
        <p:xfrm>
          <a:off x="3004457" y="1426661"/>
          <a:ext cx="9392557" cy="52664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619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Rectangle 11">
            <a:extLst>
              <a:ext uri="{FF2B5EF4-FFF2-40B4-BE49-F238E27FC236}">
                <a16:creationId xmlns:a16="http://schemas.microsoft.com/office/drawing/2014/main" id="{1AF57D44-8F22-9F45-9039-2C62F0501AEA}"/>
              </a:ext>
            </a:extLst>
          </p:cNvPr>
          <p:cNvSpPr/>
          <p:nvPr/>
        </p:nvSpPr>
        <p:spPr>
          <a:xfrm>
            <a:off x="0" y="3868724"/>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133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DATA SOURCES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82737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68D69A45-0D9B-8545-8DA1-32984CA4971A}"/>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BD0ED6D7-28B6-9446-B220-5318620A9D2E}"/>
              </a:ext>
            </a:extLst>
          </p:cNvPr>
          <p:cNvSpPr txBox="1"/>
          <p:nvPr/>
        </p:nvSpPr>
        <p:spPr>
          <a:xfrm>
            <a:off x="348620" y="1549400"/>
            <a:ext cx="11309980" cy="5247590"/>
          </a:xfrm>
          <a:prstGeom prst="rect">
            <a:avLst/>
          </a:prstGeom>
          <a:noFill/>
        </p:spPr>
        <p:txBody>
          <a:bodyPr wrap="square" rtlCol="0">
            <a:spAutoFit/>
          </a:bodyPr>
          <a:lstStyle/>
          <a:p>
            <a:pPr algn="just">
              <a:lnSpc>
                <a:spcPts val="2860"/>
              </a:lnSpc>
            </a:pPr>
            <a:r>
              <a:rPr lang="en-US" sz="2200" dirty="0">
                <a:latin typeface="Times New Roman" panose="02020603050405020304" pitchFamily="18" charset="0"/>
                <a:cs typeface="Times New Roman" panose="02020603050405020304" pitchFamily="18" charset="0"/>
              </a:rPr>
              <a:t>The qualitative data will be collected via:</a:t>
            </a:r>
          </a:p>
          <a:p>
            <a:pPr algn="just">
              <a:lnSpc>
                <a:spcPts val="2860"/>
              </a:lnSpc>
            </a:pPr>
            <a:endParaRPr lang="en-US" sz="2200" dirty="0">
              <a:latin typeface="Times New Roman" panose="02020603050405020304" pitchFamily="18" charset="0"/>
              <a:cs typeface="Times New Roman" panose="02020603050405020304" pitchFamily="18" charset="0"/>
            </a:endParaRPr>
          </a:p>
          <a:p>
            <a:pPr marL="342900" indent="-342900" algn="just">
              <a:lnSpc>
                <a:spcPts val="286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Questionnaire (anonymous link)</a:t>
            </a:r>
          </a:p>
          <a:p>
            <a:pPr marL="342900" indent="-342900" algn="just">
              <a:lnSpc>
                <a:spcPts val="286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Standardized Open-ended interviews (in-person, telephone and virtual)</a:t>
            </a:r>
          </a:p>
          <a:p>
            <a:pPr marL="342900" indent="-342900" algn="just">
              <a:lnSpc>
                <a:spcPts val="286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Interdisciplinary focus groups (representative(s) from each department)</a:t>
            </a:r>
          </a:p>
          <a:p>
            <a:pPr marL="342900" indent="-342900" algn="just">
              <a:lnSpc>
                <a:spcPts val="2860"/>
              </a:lnSpc>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algn="just">
              <a:lnSpc>
                <a:spcPts val="2260"/>
              </a:lnSpc>
            </a:pPr>
            <a:r>
              <a:rPr lang="en-US" sz="1600" dirty="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standardized open-ended 20-minute interview</a:t>
            </a:r>
            <a:r>
              <a:rPr lang="en-US" sz="1600" dirty="0">
                <a:latin typeface="Times New Roman" panose="02020603050405020304" pitchFamily="18" charset="0"/>
                <a:cs typeface="Times New Roman" panose="02020603050405020304" pitchFamily="18" charset="0"/>
              </a:rPr>
              <a:t> will be conducted to explore candidates’ opinions about CRT and their perceived impact of their undergraduate education on their CRT readiness. Five (5) open ended questions have been prepared. The same questions will be asked in the same order for each interview. (</a:t>
            </a:r>
            <a:r>
              <a:rPr lang="en-US" sz="1600" b="1" dirty="0">
                <a:latin typeface="Times New Roman" panose="02020603050405020304" pitchFamily="18" charset="0"/>
                <a:cs typeface="Times New Roman" panose="02020603050405020304" pitchFamily="18" charset="0"/>
              </a:rPr>
              <a:t>Table 2)</a:t>
            </a:r>
          </a:p>
          <a:p>
            <a:pPr algn="just">
              <a:lnSpc>
                <a:spcPts val="2260"/>
              </a:lnSpc>
            </a:pPr>
            <a:endParaRPr lang="en-US" sz="1600" b="1" dirty="0">
              <a:latin typeface="Times New Roman" panose="02020603050405020304" pitchFamily="18" charset="0"/>
              <a:cs typeface="Times New Roman" panose="02020603050405020304" pitchFamily="18" charset="0"/>
            </a:endParaRPr>
          </a:p>
          <a:p>
            <a:pPr algn="just">
              <a:lnSpc>
                <a:spcPts val="2260"/>
              </a:lnSpc>
            </a:pPr>
            <a:r>
              <a:rPr lang="en-US" sz="1600" dirty="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questionnaire</a:t>
            </a:r>
            <a:r>
              <a:rPr lang="en-US" sz="1600" dirty="0">
                <a:latin typeface="Times New Roman" panose="02020603050405020304" pitchFamily="18" charset="0"/>
                <a:cs typeface="Times New Roman" panose="02020603050405020304" pitchFamily="18" charset="0"/>
              </a:rPr>
              <a:t> will measure attitudes and elicit other content from research participants regarding personal and professional readiness.  The 40-item questionnaire will determine candidate’s self-efficacy in executing specific CRT tasks.  (</a:t>
            </a:r>
            <a:r>
              <a:rPr lang="en-US" sz="1600" b="1" dirty="0">
                <a:latin typeface="Times New Roman" panose="02020603050405020304" pitchFamily="18" charset="0"/>
                <a:cs typeface="Times New Roman" panose="02020603050405020304" pitchFamily="18" charset="0"/>
              </a:rPr>
              <a:t>Table 3)</a:t>
            </a:r>
          </a:p>
          <a:p>
            <a:pPr algn="just">
              <a:lnSpc>
                <a:spcPts val="2260"/>
              </a:lnSpc>
            </a:pPr>
            <a:endParaRPr lang="en-US" sz="1600" b="1" dirty="0">
              <a:latin typeface="Times New Roman" panose="02020603050405020304" pitchFamily="18" charset="0"/>
              <a:cs typeface="Times New Roman" panose="02020603050405020304" pitchFamily="18" charset="0"/>
            </a:endParaRPr>
          </a:p>
          <a:p>
            <a:pPr algn="just">
              <a:lnSpc>
                <a:spcPts val="2260"/>
              </a:lnSpc>
            </a:pPr>
            <a:r>
              <a:rPr lang="en-US" sz="1600" dirty="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focus groups </a:t>
            </a:r>
            <a:r>
              <a:rPr lang="en-US" sz="1600" dirty="0">
                <a:latin typeface="Times New Roman" panose="02020603050405020304" pitchFamily="18" charset="0"/>
                <a:cs typeface="Times New Roman" panose="02020603050405020304" pitchFamily="18" charset="0"/>
              </a:rPr>
              <a:t>will be used to collect data from the candidates in their own words.  The guided discussion questions are adapted from a few existing Cultural Responsive Teaching Readiness Scales (Karatas &amp; Oral, 2017) and will questions that center around personal and professional readiness and reflections in respondents own words that they feel are important and critical. </a:t>
            </a:r>
          </a:p>
        </p:txBody>
      </p:sp>
    </p:spTree>
    <p:extLst>
      <p:ext uri="{BB962C8B-B14F-4D97-AF65-F5344CB8AC3E}">
        <p14:creationId xmlns:p14="http://schemas.microsoft.com/office/powerpoint/2010/main" val="335285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A36B9F-E291-4946-B62C-2A7535946728}"/>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06FB0D7-D468-F642-8FB6-603D38A93E4A}"/>
              </a:ext>
            </a:extLst>
          </p:cNvPr>
          <p:cNvSpPr txBox="1"/>
          <p:nvPr/>
        </p:nvSpPr>
        <p:spPr>
          <a:xfrm>
            <a:off x="256032" y="231648"/>
            <a:ext cx="8749511" cy="307777"/>
          </a:xfrm>
          <a:prstGeom prst="rect">
            <a:avLst/>
          </a:prstGeom>
          <a:noFill/>
        </p:spPr>
        <p:txBody>
          <a:bodyPr wrap="none" rtlCol="0">
            <a:spAutoFit/>
          </a:bodyPr>
          <a:lstStyle/>
          <a:p>
            <a:r>
              <a:rPr lang="en-US" b="1" dirty="0"/>
              <a:t>Table 2. </a:t>
            </a:r>
            <a:r>
              <a:rPr lang="en-US" i="1" dirty="0"/>
              <a:t>Open ended interview (sample questions; 5 will be selected and used consistently with each group.)</a:t>
            </a:r>
            <a:endParaRPr lang="en-US" dirty="0"/>
          </a:p>
        </p:txBody>
      </p:sp>
      <p:sp>
        <p:nvSpPr>
          <p:cNvPr id="3" name="TextBox 2">
            <a:extLst>
              <a:ext uri="{FF2B5EF4-FFF2-40B4-BE49-F238E27FC236}">
                <a16:creationId xmlns:a16="http://schemas.microsoft.com/office/drawing/2014/main" id="{95E852CE-A490-F143-A5DE-B4BA15ED175A}"/>
              </a:ext>
            </a:extLst>
          </p:cNvPr>
          <p:cNvSpPr txBox="1"/>
          <p:nvPr/>
        </p:nvSpPr>
        <p:spPr>
          <a:xfrm>
            <a:off x="341376" y="755904"/>
            <a:ext cx="7716774" cy="5693866"/>
          </a:xfrm>
          <a:prstGeom prst="rect">
            <a:avLst/>
          </a:prstGeom>
          <a:no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Personal </a:t>
            </a:r>
          </a:p>
          <a:p>
            <a:pPr algn="just"/>
            <a:r>
              <a:rPr lang="en-US" dirty="0">
                <a:latin typeface="Times New Roman" panose="02020603050405020304" pitchFamily="18" charset="0"/>
                <a:cs typeface="Times New Roman" panose="02020603050405020304" pitchFamily="18" charset="0"/>
              </a:rPr>
              <a:t>Q1. Are you ready to teach in a class where there is cultural diversity?</a:t>
            </a:r>
          </a:p>
          <a:p>
            <a:pPr algn="just"/>
            <a:r>
              <a:rPr lang="en-US" dirty="0">
                <a:latin typeface="Times New Roman" panose="02020603050405020304" pitchFamily="18" charset="0"/>
                <a:cs typeface="Times New Roman" panose="02020603050405020304" pitchFamily="18" charset="0"/>
              </a:rPr>
              <a:t>Q2. Are you curious about the cultural values of the students in my class?</a:t>
            </a:r>
          </a:p>
          <a:p>
            <a:pPr algn="just"/>
            <a:r>
              <a:rPr lang="en-US" dirty="0">
                <a:latin typeface="Times New Roman" panose="02020603050405020304" pitchFamily="18" charset="0"/>
                <a:cs typeface="Times New Roman" panose="02020603050405020304" pitchFamily="18" charset="0"/>
              </a:rPr>
              <a:t>Q3.  Do you think that while I guide my students’ learning, I need to consider their cultural values ?</a:t>
            </a:r>
          </a:p>
          <a:p>
            <a:pPr algn="just"/>
            <a:r>
              <a:rPr lang="en-US" dirty="0">
                <a:latin typeface="Times New Roman" panose="02020603050405020304" pitchFamily="18" charset="0"/>
                <a:cs typeface="Times New Roman" panose="02020603050405020304" pitchFamily="18" charset="0"/>
              </a:rPr>
              <a:t>Q4.  Do you enjoy interacting with people from different cultures ?</a:t>
            </a:r>
          </a:p>
          <a:p>
            <a:pPr algn="just"/>
            <a:r>
              <a:rPr lang="en-US" dirty="0">
                <a:latin typeface="Times New Roman" panose="02020603050405020304" pitchFamily="18" charset="0"/>
                <a:cs typeface="Times New Roman" panose="02020603050405020304" pitchFamily="18" charset="0"/>
              </a:rPr>
              <a:t>Q5.  Will you tolerate students in your class to discriminate against each other because of their cultural diversity?</a:t>
            </a:r>
          </a:p>
          <a:p>
            <a:pPr algn="just"/>
            <a:r>
              <a:rPr lang="en-US" dirty="0">
                <a:latin typeface="Times New Roman" panose="02020603050405020304" pitchFamily="18" charset="0"/>
                <a:cs typeface="Times New Roman" panose="02020603050405020304" pitchFamily="18" charset="0"/>
              </a:rPr>
              <a:t>Q6. Do you think it would be rewarding to train in class where cultural diversity is experienced ?</a:t>
            </a:r>
          </a:p>
          <a:p>
            <a:pPr algn="just"/>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Professional</a:t>
            </a:r>
          </a:p>
          <a:p>
            <a:pPr algn="just"/>
            <a:r>
              <a:rPr lang="en-US" dirty="0">
                <a:latin typeface="Times New Roman" panose="02020603050405020304" pitchFamily="18" charset="0"/>
                <a:cs typeface="Times New Roman" panose="02020603050405020304" pitchFamily="18" charset="0"/>
              </a:rPr>
              <a:t>Q1. Do you consider yourself to be a culturally responsive educator ?</a:t>
            </a:r>
          </a:p>
          <a:p>
            <a:pPr algn="just"/>
            <a:r>
              <a:rPr lang="en-US" dirty="0">
                <a:latin typeface="Times New Roman" panose="02020603050405020304" pitchFamily="18" charset="0"/>
                <a:cs typeface="Times New Roman" panose="02020603050405020304" pitchFamily="18" charset="0"/>
              </a:rPr>
              <a:t>Q2.  Can you implement strategies to minimize the effects of the dis-synchrony between my students school culture and home culture ?</a:t>
            </a:r>
          </a:p>
          <a:p>
            <a:pPr algn="just"/>
            <a:r>
              <a:rPr lang="en-US" dirty="0">
                <a:latin typeface="Times New Roman" panose="02020603050405020304" pitchFamily="18" charset="0"/>
                <a:cs typeface="Times New Roman" panose="02020603050405020304" pitchFamily="18" charset="0"/>
              </a:rPr>
              <a:t>Q3. Can you use a learning preference inventory to gather data about how my students like to learn ?</a:t>
            </a:r>
          </a:p>
          <a:p>
            <a:pPr algn="just"/>
            <a:r>
              <a:rPr lang="en-US" dirty="0">
                <a:latin typeface="Times New Roman" panose="02020603050405020304" pitchFamily="18" charset="0"/>
                <a:cs typeface="Times New Roman" panose="02020603050405020304" pitchFamily="18" charset="0"/>
              </a:rPr>
              <a:t>Q4.  Can you teach students about their cultures’ contributions to Math, Science, the Arts ?</a:t>
            </a:r>
          </a:p>
          <a:p>
            <a:pPr algn="just"/>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University</a:t>
            </a:r>
          </a:p>
          <a:p>
            <a:pPr algn="just"/>
            <a:r>
              <a:rPr lang="en-US" dirty="0">
                <a:latin typeface="Times New Roman" panose="02020603050405020304" pitchFamily="18" charset="0"/>
                <a:cs typeface="Times New Roman" panose="02020603050405020304" pitchFamily="18" charset="0"/>
              </a:rPr>
              <a:t>Q1.  Did the instructors created awareness of the cultural diversity in schools ?</a:t>
            </a:r>
          </a:p>
          <a:p>
            <a:pPr algn="just"/>
            <a:r>
              <a:rPr lang="en-US" dirty="0">
                <a:latin typeface="Times New Roman" panose="02020603050405020304" pitchFamily="18" charset="0"/>
                <a:cs typeface="Times New Roman" panose="02020603050405020304" pitchFamily="18" charset="0"/>
              </a:rPr>
              <a:t>Q2. Did the elective courses you have taken contribute to your sensitivity to cultural values ?</a:t>
            </a:r>
          </a:p>
          <a:p>
            <a:pPr algn="just"/>
            <a:r>
              <a:rPr lang="en-US" dirty="0">
                <a:latin typeface="Times New Roman" panose="02020603050405020304" pitchFamily="18" charset="0"/>
                <a:cs typeface="Times New Roman" panose="02020603050405020304" pitchFamily="18" charset="0"/>
              </a:rPr>
              <a:t>Q3. Did the guest speakers and symposiums offered by my department and university have been culturally diverse and beneficial to my development ?</a:t>
            </a:r>
          </a:p>
          <a:p>
            <a:pPr algn="just"/>
            <a:r>
              <a:rPr lang="en-US" dirty="0">
                <a:latin typeface="Times New Roman" panose="02020603050405020304" pitchFamily="18" charset="0"/>
                <a:cs typeface="Times New Roman" panose="02020603050405020304" pitchFamily="18" charset="0"/>
              </a:rPr>
              <a:t>Q4.  Do you think the required courses you have taken during your undergraduate education contributed to your sensitivity to cultural values ?</a:t>
            </a:r>
          </a:p>
          <a:p>
            <a:pPr algn="just"/>
            <a:r>
              <a:rPr lang="en-US" dirty="0">
                <a:latin typeface="Times New Roman" panose="02020603050405020304" pitchFamily="18" charset="0"/>
                <a:cs typeface="Times New Roman" panose="02020603050405020304" pitchFamily="18" charset="0"/>
              </a:rPr>
              <a:t>Q5.  Do you find the textbooks sufficient in terms of presenting information related to cultural diversity ?</a:t>
            </a:r>
          </a:p>
          <a:p>
            <a:pPr algn="just"/>
            <a:endParaRPr lang="en-US" dirty="0">
              <a:latin typeface="Times New Roman" panose="02020603050405020304" pitchFamily="18" charset="0"/>
              <a:cs typeface="Times New Roman" panose="02020603050405020304" pitchFamily="18" charset="0"/>
            </a:endParaRPr>
          </a:p>
          <a:p>
            <a:pPr algn="just"/>
            <a:endParaRPr lang="en-US" b="1" dirty="0">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C9B859F1-56FA-9242-96F3-9801807863E5}"/>
              </a:ext>
            </a:extLst>
          </p:cNvPr>
          <p:cNvGraphicFramePr/>
          <p:nvPr>
            <p:extLst>
              <p:ext uri="{D42A27DB-BD31-4B8C-83A1-F6EECF244321}">
                <p14:modId xmlns:p14="http://schemas.microsoft.com/office/powerpoint/2010/main" val="102559758"/>
              </p:ext>
            </p:extLst>
          </p:nvPr>
        </p:nvGraphicFramePr>
        <p:xfrm>
          <a:off x="8195310" y="1082522"/>
          <a:ext cx="3554730" cy="5040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9504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B5E2E2-0950-FB4F-9E3A-FD9D8E7554F1}"/>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06FB0D7-D468-F642-8FB6-603D38A93E4A}"/>
              </a:ext>
            </a:extLst>
          </p:cNvPr>
          <p:cNvSpPr txBox="1"/>
          <p:nvPr/>
        </p:nvSpPr>
        <p:spPr>
          <a:xfrm>
            <a:off x="256032" y="231648"/>
            <a:ext cx="3039615" cy="307777"/>
          </a:xfrm>
          <a:prstGeom prst="rect">
            <a:avLst/>
          </a:prstGeom>
          <a:noFill/>
        </p:spPr>
        <p:txBody>
          <a:bodyPr wrap="none" rtlCol="0">
            <a:spAutoFit/>
          </a:bodyPr>
          <a:lstStyle/>
          <a:p>
            <a:r>
              <a:rPr lang="en-US" dirty="0"/>
              <a:t>Table 3. </a:t>
            </a:r>
            <a:r>
              <a:rPr lang="en-US" i="1" dirty="0"/>
              <a:t>Questionnaire Composition</a:t>
            </a:r>
            <a:endParaRPr lang="en-US" dirty="0"/>
          </a:p>
        </p:txBody>
      </p:sp>
      <p:graphicFrame>
        <p:nvGraphicFramePr>
          <p:cNvPr id="7" name="Diagram 6">
            <a:extLst>
              <a:ext uri="{FF2B5EF4-FFF2-40B4-BE49-F238E27FC236}">
                <a16:creationId xmlns:a16="http://schemas.microsoft.com/office/drawing/2014/main" id="{6F8C4BDF-8FEC-4F41-831D-6E26F8292159}"/>
              </a:ext>
            </a:extLst>
          </p:cNvPr>
          <p:cNvGraphicFramePr/>
          <p:nvPr>
            <p:extLst>
              <p:ext uri="{D42A27DB-BD31-4B8C-83A1-F6EECF244321}">
                <p14:modId xmlns:p14="http://schemas.microsoft.com/office/powerpoint/2010/main" val="2288671898"/>
              </p:ext>
            </p:extLst>
          </p:nvPr>
        </p:nvGraphicFramePr>
        <p:xfrm>
          <a:off x="889000" y="539425"/>
          <a:ext cx="10109200" cy="614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314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6" name="Google Shape;116;p14">
            <a:hlinkClick r:id="rId3" action="ppaction://hlinksldjump"/>
          </p:cNvPr>
          <p:cNvSpPr txBox="1"/>
          <p:nvPr/>
        </p:nvSpPr>
        <p:spPr>
          <a:xfrm>
            <a:off x="5244954" y="2035277"/>
            <a:ext cx="28108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METHOD</a:t>
            </a:r>
            <a:endParaRPr dirty="0">
              <a:latin typeface="Century Gothic" panose="020B0502020202020204" pitchFamily="34" charset="0"/>
            </a:endParaRP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13</a:t>
            </a:r>
            <a:endParaRPr dirty="0">
              <a:latin typeface="Century Gothic" panose="020B0502020202020204" pitchFamily="34" charset="0"/>
            </a:endParaRPr>
          </a:p>
        </p:txBody>
      </p:sp>
      <p:sp>
        <p:nvSpPr>
          <p:cNvPr id="117" name="Google Shape;117;p14">
            <a:hlinkClick r:id="rId4" action="ppaction://hlinksldjump"/>
          </p:cNvPr>
          <p:cNvSpPr txBox="1"/>
          <p:nvPr/>
        </p:nvSpPr>
        <p:spPr>
          <a:xfrm>
            <a:off x="1534153" y="2035277"/>
            <a:ext cx="283257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LITERATURE REVIEW</a:t>
            </a:r>
            <a:endParaRPr dirty="0">
              <a:latin typeface="Century Gothic" panose="020B0502020202020204" pitchFamily="34" charset="0"/>
            </a:endParaRP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7</a:t>
            </a:r>
          </a:p>
          <a:p>
            <a:pPr marL="0" marR="0" lvl="0" indent="0" algn="l" rtl="0">
              <a:spcBef>
                <a:spcPts val="0"/>
              </a:spcBef>
              <a:spcAft>
                <a:spcPts val="0"/>
              </a:spcAft>
              <a:buNone/>
            </a:pPr>
            <a:r>
              <a:rPr lang="es-ES" sz="1600" dirty="0">
                <a:solidFill>
                  <a:srgbClr val="3F3F3F"/>
                </a:solidFill>
                <a:latin typeface="Century Gothic" panose="020B0502020202020204" pitchFamily="34" charset="0"/>
                <a:cs typeface="Times New Roman" panose="02020603050405020304" pitchFamily="18" charset="0"/>
                <a:sym typeface="Barlow"/>
              </a:rPr>
              <a:t>SLIDE 8</a:t>
            </a:r>
            <a:endParaRPr dirty="0">
              <a:latin typeface="Century Gothic" panose="020B0502020202020204" pitchFamily="34" charset="0"/>
            </a:endParaRPr>
          </a:p>
        </p:txBody>
      </p:sp>
      <p:sp>
        <p:nvSpPr>
          <p:cNvPr id="118" name="Google Shape;118;p14">
            <a:hlinkClick r:id="rId5" action="ppaction://hlinksldjump"/>
          </p:cNvPr>
          <p:cNvSpPr txBox="1"/>
          <p:nvPr/>
        </p:nvSpPr>
        <p:spPr>
          <a:xfrm>
            <a:off x="9018867" y="2035277"/>
            <a:ext cx="2825117"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STATEMENT OF PURPOSE</a:t>
            </a:r>
          </a:p>
          <a:p>
            <a:pPr marL="0" marR="0" lvl="0" indent="0" algn="l" rtl="0">
              <a:spcBef>
                <a:spcPts val="0"/>
              </a:spcBef>
              <a:spcAft>
                <a:spcPts val="0"/>
              </a:spcAft>
              <a:buNone/>
            </a:pPr>
            <a:r>
              <a:rPr lang="en-US" sz="1600" b="1" dirty="0">
                <a:solidFill>
                  <a:srgbClr val="3F3F3F"/>
                </a:solidFill>
                <a:latin typeface="Century Gothic" panose="020B0502020202020204" pitchFamily="34" charset="0"/>
                <a:sym typeface="Barlow"/>
              </a:rPr>
              <a:t>RESEARCH QUESTIONS</a:t>
            </a:r>
            <a:endParaRPr dirty="0">
              <a:latin typeface="Century Gothic" panose="020B0502020202020204" pitchFamily="34" charset="0"/>
            </a:endParaRP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11</a:t>
            </a:r>
          </a:p>
          <a:p>
            <a:pPr marL="0" marR="0" lvl="0" indent="0" algn="l" rtl="0">
              <a:spcBef>
                <a:spcPts val="0"/>
              </a:spcBef>
              <a:spcAft>
                <a:spcPts val="0"/>
              </a:spcAft>
              <a:buNone/>
            </a:pPr>
            <a:r>
              <a:rPr lang="es-ES" sz="1600" dirty="0">
                <a:solidFill>
                  <a:srgbClr val="3F3F3F"/>
                </a:solidFill>
                <a:latin typeface="Century Gothic" panose="020B0502020202020204" pitchFamily="34" charset="0"/>
                <a:cs typeface="Times New Roman" panose="02020603050405020304" pitchFamily="18" charset="0"/>
                <a:sym typeface="Barlow"/>
              </a:rPr>
              <a:t>SLIDE 12</a:t>
            </a:r>
            <a:endParaRPr dirty="0">
              <a:latin typeface="Century Gothic" panose="020B0502020202020204" pitchFamily="34" charset="0"/>
            </a:endParaRPr>
          </a:p>
        </p:txBody>
      </p:sp>
      <p:sp>
        <p:nvSpPr>
          <p:cNvPr id="119" name="Google Shape;119;p14">
            <a:hlinkClick r:id="rId6" action="ppaction://hlinksldjump"/>
          </p:cNvPr>
          <p:cNvSpPr txBox="1"/>
          <p:nvPr/>
        </p:nvSpPr>
        <p:spPr>
          <a:xfrm>
            <a:off x="5244954" y="4397848"/>
            <a:ext cx="28108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THE RATIONALE</a:t>
            </a:r>
            <a:endParaRPr dirty="0">
              <a:latin typeface="Century Gothic" panose="020B0502020202020204" pitchFamily="34" charset="0"/>
            </a:endParaRP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5</a:t>
            </a:r>
            <a:endParaRPr dirty="0">
              <a:latin typeface="Century Gothic" panose="020B0502020202020204" pitchFamily="34" charset="0"/>
            </a:endParaRPr>
          </a:p>
        </p:txBody>
      </p:sp>
      <p:sp>
        <p:nvSpPr>
          <p:cNvPr id="120" name="Google Shape;120;p14">
            <a:hlinkClick r:id="rId7" action="ppaction://hlinksldjump"/>
          </p:cNvPr>
          <p:cNvSpPr txBox="1"/>
          <p:nvPr/>
        </p:nvSpPr>
        <p:spPr>
          <a:xfrm>
            <a:off x="1534153" y="4397848"/>
            <a:ext cx="283257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INTRODUCTION</a:t>
            </a:r>
            <a:endParaRPr dirty="0">
              <a:latin typeface="Century Gothic" panose="020B0502020202020204" pitchFamily="34" charset="0"/>
            </a:endParaRP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3</a:t>
            </a:r>
            <a:endParaRPr dirty="0">
              <a:latin typeface="Century Gothic" panose="020B0502020202020204" pitchFamily="34" charset="0"/>
            </a:endParaRPr>
          </a:p>
        </p:txBody>
      </p:sp>
      <p:sp>
        <p:nvSpPr>
          <p:cNvPr id="121" name="Google Shape;121;p14">
            <a:hlinkClick r:id="rId8" action="ppaction://hlinksldjump"/>
          </p:cNvPr>
          <p:cNvSpPr txBox="1"/>
          <p:nvPr/>
        </p:nvSpPr>
        <p:spPr>
          <a:xfrm>
            <a:off x="9018867" y="4397848"/>
            <a:ext cx="2825117"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panose="020B0502020202020204" pitchFamily="34" charset="0"/>
                <a:ea typeface="Barlow"/>
                <a:cs typeface="Times New Roman" panose="02020603050405020304" pitchFamily="18" charset="0"/>
                <a:sym typeface="Barlow"/>
              </a:rPr>
              <a:t>RESEARCH DESIGN</a:t>
            </a:r>
          </a:p>
          <a:p>
            <a:pPr marL="0" marR="0" lvl="0" indent="0" algn="l" rtl="0">
              <a:spcBef>
                <a:spcPts val="0"/>
              </a:spcBef>
              <a:spcAft>
                <a:spcPts val="0"/>
              </a:spcAft>
              <a:buNone/>
            </a:pPr>
            <a:r>
              <a:rPr lang="es-ES" sz="1600" dirty="0">
                <a:solidFill>
                  <a:srgbClr val="3F3F3F"/>
                </a:solidFill>
                <a:latin typeface="Century Gothic" panose="020B0502020202020204" pitchFamily="34" charset="0"/>
                <a:ea typeface="Barlow"/>
                <a:cs typeface="Times New Roman" panose="02020603050405020304" pitchFamily="18" charset="0"/>
                <a:sym typeface="Barlow"/>
              </a:rPr>
              <a:t>SLIDE 14</a:t>
            </a:r>
            <a:endParaRPr dirty="0">
              <a:latin typeface="Century Gothic" panose="020B0502020202020204" pitchFamily="34" charset="0"/>
            </a:endParaRPr>
          </a:p>
        </p:txBody>
      </p:sp>
      <p:grpSp>
        <p:nvGrpSpPr>
          <p:cNvPr id="122" name="Google Shape;122;p14"/>
          <p:cNvGrpSpPr/>
          <p:nvPr/>
        </p:nvGrpSpPr>
        <p:grpSpPr>
          <a:xfrm>
            <a:off x="4434861" y="4545670"/>
            <a:ext cx="741967" cy="733017"/>
            <a:chOff x="3171000" y="4021950"/>
            <a:chExt cx="268100" cy="265875"/>
          </a:xfrm>
        </p:grpSpPr>
        <p:sp>
          <p:nvSpPr>
            <p:cNvPr id="123" name="Google Shape;123;p14"/>
            <p:cNvSpPr/>
            <p:nvPr/>
          </p:nvSpPr>
          <p:spPr>
            <a:xfrm>
              <a:off x="3171000" y="4058525"/>
              <a:ext cx="230200" cy="229300"/>
            </a:xfrm>
            <a:custGeom>
              <a:avLst/>
              <a:gdLst/>
              <a:ahLst/>
              <a:cxnLst/>
              <a:rect l="l" t="t" r="r" b="b"/>
              <a:pathLst>
                <a:path w="9208" h="9172" extrusionOk="0">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14"/>
            <p:cNvSpPr/>
            <p:nvPr/>
          </p:nvSpPr>
          <p:spPr>
            <a:xfrm>
              <a:off x="3367725" y="4021950"/>
              <a:ext cx="71375" cy="69150"/>
            </a:xfrm>
            <a:custGeom>
              <a:avLst/>
              <a:gdLst/>
              <a:ahLst/>
              <a:cxnLst/>
              <a:rect l="l" t="t" r="r" b="b"/>
              <a:pathLst>
                <a:path w="2855" h="2766" extrusionOk="0">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125;p14"/>
          <p:cNvSpPr/>
          <p:nvPr/>
        </p:nvSpPr>
        <p:spPr>
          <a:xfrm>
            <a:off x="4392895" y="2064848"/>
            <a:ext cx="825891" cy="824067"/>
          </a:xfrm>
          <a:custGeom>
            <a:avLst/>
            <a:gdLst/>
            <a:ahLst/>
            <a:cxnLst/>
            <a:rect l="l" t="t" r="r" b="b"/>
            <a:pathLst>
              <a:path w="11937" h="11956" extrusionOk="0">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14"/>
          <p:cNvSpPr/>
          <p:nvPr/>
        </p:nvSpPr>
        <p:spPr>
          <a:xfrm>
            <a:off x="689179" y="2123673"/>
            <a:ext cx="737054" cy="734534"/>
          </a:xfrm>
          <a:custGeom>
            <a:avLst/>
            <a:gdLst/>
            <a:ahLst/>
            <a:cxnLst/>
            <a:rect l="l" t="t" r="r" b="b"/>
            <a:pathLst>
              <a:path w="10653" h="10657" extrusionOk="0">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7" name="Google Shape;127;p14"/>
          <p:cNvGrpSpPr/>
          <p:nvPr/>
        </p:nvGrpSpPr>
        <p:grpSpPr>
          <a:xfrm>
            <a:off x="714879" y="4536627"/>
            <a:ext cx="700039" cy="697383"/>
            <a:chOff x="5684575" y="4038000"/>
            <a:chExt cx="252950" cy="252950"/>
          </a:xfrm>
        </p:grpSpPr>
        <p:sp>
          <p:nvSpPr>
            <p:cNvPr id="128" name="Google Shape;128;p14"/>
            <p:cNvSpPr/>
            <p:nvPr/>
          </p:nvSpPr>
          <p:spPr>
            <a:xfrm>
              <a:off x="5684575" y="4038000"/>
              <a:ext cx="252950" cy="252950"/>
            </a:xfrm>
            <a:custGeom>
              <a:avLst/>
              <a:gdLst/>
              <a:ahLst/>
              <a:cxnLst/>
              <a:rect l="l" t="t" r="r" b="b"/>
              <a:pathLst>
                <a:path w="10118" h="10118" extrusionOk="0">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14"/>
            <p:cNvSpPr/>
            <p:nvPr/>
          </p:nvSpPr>
          <p:spPr>
            <a:xfrm>
              <a:off x="5804575" y="4097775"/>
              <a:ext cx="58000" cy="118225"/>
            </a:xfrm>
            <a:custGeom>
              <a:avLst/>
              <a:gdLst/>
              <a:ahLst/>
              <a:cxnLst/>
              <a:rect l="l" t="t" r="r" b="b"/>
              <a:pathLst>
                <a:path w="2320" h="4729" extrusionOk="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14"/>
            <p:cNvSpPr/>
            <p:nvPr/>
          </p:nvSpPr>
          <p:spPr>
            <a:xfrm>
              <a:off x="5804575" y="4071450"/>
              <a:ext cx="13400" cy="13400"/>
            </a:xfrm>
            <a:custGeom>
              <a:avLst/>
              <a:gdLst/>
              <a:ahLst/>
              <a:cxnLst/>
              <a:rect l="l" t="t" r="r" b="b"/>
              <a:pathLst>
                <a:path w="536" h="536" extrusionOk="0">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14"/>
            <p:cNvSpPr/>
            <p:nvPr/>
          </p:nvSpPr>
          <p:spPr>
            <a:xfrm>
              <a:off x="5804575" y="4244525"/>
              <a:ext cx="13400" cy="12975"/>
            </a:xfrm>
            <a:custGeom>
              <a:avLst/>
              <a:gdLst/>
              <a:ahLst/>
              <a:cxnLst/>
              <a:rect l="l" t="t" r="r" b="b"/>
              <a:pathLst>
                <a:path w="536" h="519" extrusionOk="0">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14"/>
            <p:cNvSpPr/>
            <p:nvPr/>
          </p:nvSpPr>
          <p:spPr>
            <a:xfrm>
              <a:off x="5718025"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14"/>
            <p:cNvSpPr/>
            <p:nvPr/>
          </p:nvSpPr>
          <p:spPr>
            <a:xfrm>
              <a:off x="5891100"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4" name="Google Shape;134;p14"/>
          <p:cNvGrpSpPr/>
          <p:nvPr/>
        </p:nvGrpSpPr>
        <p:grpSpPr>
          <a:xfrm>
            <a:off x="8228520" y="2109762"/>
            <a:ext cx="695127" cy="734258"/>
            <a:chOff x="3927075" y="3612900"/>
            <a:chExt cx="251175" cy="266325"/>
          </a:xfrm>
        </p:grpSpPr>
        <p:sp>
          <p:nvSpPr>
            <p:cNvPr id="135" name="Google Shape;135;p14"/>
            <p:cNvSpPr/>
            <p:nvPr/>
          </p:nvSpPr>
          <p:spPr>
            <a:xfrm>
              <a:off x="4031450" y="3726200"/>
              <a:ext cx="40175" cy="39725"/>
            </a:xfrm>
            <a:custGeom>
              <a:avLst/>
              <a:gdLst/>
              <a:ahLst/>
              <a:cxnLst/>
              <a:rect l="l" t="t" r="r" b="b"/>
              <a:pathLst>
                <a:path w="1607" h="1589" extrusionOk="0">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14"/>
            <p:cNvSpPr/>
            <p:nvPr/>
          </p:nvSpPr>
          <p:spPr>
            <a:xfrm>
              <a:off x="3927075" y="3612900"/>
              <a:ext cx="251175" cy="266325"/>
            </a:xfrm>
            <a:custGeom>
              <a:avLst/>
              <a:gdLst/>
              <a:ahLst/>
              <a:cxnLst/>
              <a:rect l="l" t="t" r="r" b="b"/>
              <a:pathLst>
                <a:path w="10047" h="10653" extrusionOk="0">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7" name="Google Shape;137;p14"/>
          <p:cNvGrpSpPr/>
          <p:nvPr/>
        </p:nvGrpSpPr>
        <p:grpSpPr>
          <a:xfrm>
            <a:off x="8228690" y="4430070"/>
            <a:ext cx="694810" cy="811823"/>
            <a:chOff x="6907250" y="4018375"/>
            <a:chExt cx="226625" cy="265875"/>
          </a:xfrm>
        </p:grpSpPr>
        <p:sp>
          <p:nvSpPr>
            <p:cNvPr id="138" name="Google Shape;138;p14"/>
            <p:cNvSpPr/>
            <p:nvPr/>
          </p:nvSpPr>
          <p:spPr>
            <a:xfrm>
              <a:off x="6953650" y="4018375"/>
              <a:ext cx="133375" cy="119575"/>
            </a:xfrm>
            <a:custGeom>
              <a:avLst/>
              <a:gdLst/>
              <a:ahLst/>
              <a:cxnLst/>
              <a:rect l="l" t="t" r="r" b="b"/>
              <a:pathLst>
                <a:path w="5335" h="4783" extrusionOk="0">
                  <a:moveTo>
                    <a:pt x="2659" y="786"/>
                  </a:moveTo>
                  <a:cubicBezTo>
                    <a:pt x="3337" y="786"/>
                    <a:pt x="3854" y="1321"/>
                    <a:pt x="3854" y="1981"/>
                  </a:cubicBezTo>
                  <a:lnTo>
                    <a:pt x="1463" y="1981"/>
                  </a:lnTo>
                  <a:cubicBezTo>
                    <a:pt x="1463" y="1321"/>
                    <a:pt x="1998" y="786"/>
                    <a:pt x="2659" y="786"/>
                  </a:cubicBezTo>
                  <a:close/>
                  <a:moveTo>
                    <a:pt x="2659" y="0"/>
                  </a:moveTo>
                  <a:cubicBezTo>
                    <a:pt x="1570" y="0"/>
                    <a:pt x="660" y="893"/>
                    <a:pt x="660" y="1981"/>
                  </a:cubicBezTo>
                  <a:lnTo>
                    <a:pt x="0" y="1981"/>
                  </a:lnTo>
                  <a:lnTo>
                    <a:pt x="0" y="4515"/>
                  </a:lnTo>
                  <a:cubicBezTo>
                    <a:pt x="0" y="4657"/>
                    <a:pt x="125" y="4782"/>
                    <a:pt x="268" y="4782"/>
                  </a:cubicBezTo>
                  <a:lnTo>
                    <a:pt x="2123" y="4782"/>
                  </a:lnTo>
                  <a:lnTo>
                    <a:pt x="2123" y="4515"/>
                  </a:lnTo>
                  <a:cubicBezTo>
                    <a:pt x="2123" y="4372"/>
                    <a:pt x="2248" y="4247"/>
                    <a:pt x="2391" y="4247"/>
                  </a:cubicBezTo>
                  <a:lnTo>
                    <a:pt x="2926" y="4247"/>
                  </a:lnTo>
                  <a:cubicBezTo>
                    <a:pt x="3087" y="4247"/>
                    <a:pt x="3194" y="4372"/>
                    <a:pt x="3194" y="4515"/>
                  </a:cubicBezTo>
                  <a:lnTo>
                    <a:pt x="3194" y="4782"/>
                  </a:lnTo>
                  <a:lnTo>
                    <a:pt x="5067" y="4782"/>
                  </a:lnTo>
                  <a:cubicBezTo>
                    <a:pt x="5210" y="4782"/>
                    <a:pt x="5335" y="4657"/>
                    <a:pt x="5335" y="4515"/>
                  </a:cubicBezTo>
                  <a:lnTo>
                    <a:pt x="5335" y="1981"/>
                  </a:lnTo>
                  <a:lnTo>
                    <a:pt x="4657" y="1981"/>
                  </a:lnTo>
                  <a:cubicBezTo>
                    <a:pt x="4657" y="893"/>
                    <a:pt x="3765" y="0"/>
                    <a:pt x="265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14"/>
            <p:cNvSpPr/>
            <p:nvPr/>
          </p:nvSpPr>
          <p:spPr>
            <a:xfrm>
              <a:off x="6967025" y="4234275"/>
              <a:ext cx="106625" cy="49975"/>
            </a:xfrm>
            <a:custGeom>
              <a:avLst/>
              <a:gdLst/>
              <a:ahLst/>
              <a:cxnLst/>
              <a:rect l="l" t="t" r="r" b="b"/>
              <a:pathLst>
                <a:path w="4265" h="1999" extrusionOk="0">
                  <a:moveTo>
                    <a:pt x="179" y="0"/>
                  </a:moveTo>
                  <a:cubicBezTo>
                    <a:pt x="90" y="0"/>
                    <a:pt x="0" y="89"/>
                    <a:pt x="0" y="179"/>
                  </a:cubicBezTo>
                  <a:lnTo>
                    <a:pt x="0" y="1999"/>
                  </a:lnTo>
                  <a:lnTo>
                    <a:pt x="4265" y="1999"/>
                  </a:lnTo>
                  <a:lnTo>
                    <a:pt x="4265" y="179"/>
                  </a:lnTo>
                  <a:cubicBezTo>
                    <a:pt x="4265" y="89"/>
                    <a:pt x="4176" y="0"/>
                    <a:pt x="4086"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14"/>
            <p:cNvSpPr/>
            <p:nvPr/>
          </p:nvSpPr>
          <p:spPr>
            <a:xfrm>
              <a:off x="6907250" y="4071900"/>
              <a:ext cx="226625" cy="212350"/>
            </a:xfrm>
            <a:custGeom>
              <a:avLst/>
              <a:gdLst/>
              <a:ahLst/>
              <a:cxnLst/>
              <a:rect l="l" t="t" r="r" b="b"/>
              <a:pathLst>
                <a:path w="9065" h="8494" extrusionOk="0">
                  <a:moveTo>
                    <a:pt x="1321" y="1"/>
                  </a:moveTo>
                  <a:cubicBezTo>
                    <a:pt x="1000" y="179"/>
                    <a:pt x="786" y="554"/>
                    <a:pt x="786" y="911"/>
                  </a:cubicBezTo>
                  <a:lnTo>
                    <a:pt x="786" y="4104"/>
                  </a:lnTo>
                  <a:lnTo>
                    <a:pt x="536" y="4104"/>
                  </a:lnTo>
                  <a:cubicBezTo>
                    <a:pt x="232" y="4104"/>
                    <a:pt x="0" y="4354"/>
                    <a:pt x="0" y="4640"/>
                  </a:cubicBezTo>
                  <a:lnTo>
                    <a:pt x="0" y="6763"/>
                  </a:lnTo>
                  <a:cubicBezTo>
                    <a:pt x="0" y="7066"/>
                    <a:pt x="232" y="7298"/>
                    <a:pt x="536" y="7298"/>
                  </a:cubicBezTo>
                  <a:lnTo>
                    <a:pt x="786" y="7298"/>
                  </a:lnTo>
                  <a:lnTo>
                    <a:pt x="786" y="7958"/>
                  </a:lnTo>
                  <a:cubicBezTo>
                    <a:pt x="786" y="8262"/>
                    <a:pt x="1035" y="8494"/>
                    <a:pt x="1321" y="8494"/>
                  </a:cubicBezTo>
                  <a:lnTo>
                    <a:pt x="1856" y="8494"/>
                  </a:lnTo>
                  <a:lnTo>
                    <a:pt x="1856" y="6674"/>
                  </a:lnTo>
                  <a:cubicBezTo>
                    <a:pt x="1856" y="6299"/>
                    <a:pt x="2177" y="5960"/>
                    <a:pt x="2570" y="5960"/>
                  </a:cubicBezTo>
                  <a:lnTo>
                    <a:pt x="6495" y="5960"/>
                  </a:lnTo>
                  <a:cubicBezTo>
                    <a:pt x="6888" y="5960"/>
                    <a:pt x="7191" y="6299"/>
                    <a:pt x="7191" y="6674"/>
                  </a:cubicBezTo>
                  <a:lnTo>
                    <a:pt x="7191" y="8494"/>
                  </a:lnTo>
                  <a:lnTo>
                    <a:pt x="7726" y="8494"/>
                  </a:lnTo>
                  <a:cubicBezTo>
                    <a:pt x="8030" y="8494"/>
                    <a:pt x="8262" y="8262"/>
                    <a:pt x="8262" y="7958"/>
                  </a:cubicBezTo>
                  <a:lnTo>
                    <a:pt x="8262" y="7298"/>
                  </a:lnTo>
                  <a:lnTo>
                    <a:pt x="8529" y="7298"/>
                  </a:lnTo>
                  <a:cubicBezTo>
                    <a:pt x="8815" y="7298"/>
                    <a:pt x="9065" y="7066"/>
                    <a:pt x="9065" y="6763"/>
                  </a:cubicBezTo>
                  <a:lnTo>
                    <a:pt x="9065" y="4640"/>
                  </a:lnTo>
                  <a:cubicBezTo>
                    <a:pt x="9047" y="4354"/>
                    <a:pt x="8815" y="4104"/>
                    <a:pt x="8511" y="4104"/>
                  </a:cubicBezTo>
                  <a:lnTo>
                    <a:pt x="8244" y="4104"/>
                  </a:lnTo>
                  <a:lnTo>
                    <a:pt x="8244" y="911"/>
                  </a:lnTo>
                  <a:cubicBezTo>
                    <a:pt x="8244" y="536"/>
                    <a:pt x="8047" y="179"/>
                    <a:pt x="7708" y="1"/>
                  </a:cubicBezTo>
                  <a:lnTo>
                    <a:pt x="7708" y="2374"/>
                  </a:lnTo>
                  <a:cubicBezTo>
                    <a:pt x="7708" y="2820"/>
                    <a:pt x="7352" y="3177"/>
                    <a:pt x="6923" y="3177"/>
                  </a:cubicBezTo>
                  <a:lnTo>
                    <a:pt x="5050" y="3177"/>
                  </a:lnTo>
                  <a:lnTo>
                    <a:pt x="5050" y="3444"/>
                  </a:lnTo>
                  <a:cubicBezTo>
                    <a:pt x="5050" y="3587"/>
                    <a:pt x="4943" y="3712"/>
                    <a:pt x="4782" y="3712"/>
                  </a:cubicBezTo>
                  <a:lnTo>
                    <a:pt x="4247" y="3712"/>
                  </a:lnTo>
                  <a:cubicBezTo>
                    <a:pt x="4104" y="3712"/>
                    <a:pt x="3979" y="3587"/>
                    <a:pt x="3979" y="3444"/>
                  </a:cubicBezTo>
                  <a:lnTo>
                    <a:pt x="3979" y="3177"/>
                  </a:lnTo>
                  <a:lnTo>
                    <a:pt x="2124" y="3177"/>
                  </a:lnTo>
                  <a:cubicBezTo>
                    <a:pt x="1695" y="3177"/>
                    <a:pt x="1321" y="2820"/>
                    <a:pt x="1321" y="2374"/>
                  </a:cubicBezTo>
                  <a:lnTo>
                    <a:pt x="1321"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Rectangle 1">
            <a:extLst>
              <a:ext uri="{FF2B5EF4-FFF2-40B4-BE49-F238E27FC236}">
                <a16:creationId xmlns:a16="http://schemas.microsoft.com/office/drawing/2014/main" id="{E90716FB-59DB-2B41-83C5-E1EF48E19FC8}"/>
              </a:ext>
            </a:extLst>
          </p:cNvPr>
          <p:cNvSpPr/>
          <p:nvPr/>
        </p:nvSpPr>
        <p:spPr>
          <a:xfrm>
            <a:off x="0" y="5458691"/>
            <a:ext cx="348619" cy="139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Google Shape;113;p14">
            <a:extLst>
              <a:ext uri="{FF2B5EF4-FFF2-40B4-BE49-F238E27FC236}">
                <a16:creationId xmlns:a16="http://schemas.microsoft.com/office/drawing/2014/main" id="{5649889D-7C52-1D49-B1BE-ED3B5292FC92}"/>
              </a:ext>
            </a:extLst>
          </p:cNvPr>
          <p:cNvSpPr txBox="1"/>
          <p:nvPr/>
        </p:nvSpPr>
        <p:spPr>
          <a:xfrm>
            <a:off x="254000" y="331835"/>
            <a:ext cx="11612031" cy="584775"/>
          </a:xfrm>
          <a:prstGeom prst="rect">
            <a:avLst/>
          </a:prstGeom>
          <a:noFill/>
          <a:ln>
            <a:noFill/>
          </a:ln>
        </p:spPr>
        <p:txBody>
          <a:bodyPr spcFirstLastPara="1" wrap="square" lIns="91425" tIns="45700" rIns="91425" bIns="45700" anchor="t" anchorCtr="0">
            <a:noAutofit/>
          </a:bodyPr>
          <a:lstStyle/>
          <a:p>
            <a:pPr lvl="0" algn="ctr"/>
            <a:r>
              <a:rPr lang="es-ES" sz="32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200" dirty="0">
              <a:solidFill>
                <a:schemeClr val="tx1"/>
              </a:solidFill>
              <a:latin typeface="Century Gothic" panose="020B0502020202020204" pitchFamily="34" charset="0"/>
              <a:ea typeface="Barlow"/>
              <a:cs typeface="Barlow"/>
              <a:sym typeface="Barlow"/>
            </a:endParaRPr>
          </a:p>
          <a:p>
            <a:pPr lvl="0" algn="ctr"/>
            <a:r>
              <a:rPr lang="es-ES" sz="1200" dirty="0">
                <a:solidFill>
                  <a:schemeClr val="tx1"/>
                </a:solidFill>
                <a:latin typeface="Century Gothic" panose="020B0502020202020204" pitchFamily="34" charset="0"/>
                <a:sym typeface="Barlow"/>
              </a:rPr>
              <a:t>A QUALITATIVE RESEARCH PROPOSAL</a:t>
            </a:r>
            <a:endParaRPr lang="es-ES" sz="1200" dirty="0">
              <a:solidFill>
                <a:schemeClr val="tx1"/>
              </a:solidFill>
              <a:latin typeface="Century Gothic" panose="020B0502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9EBBD-BB94-2447-AF0F-62D3667406FD}"/>
              </a:ext>
            </a:extLst>
          </p:cNvPr>
          <p:cNvPicPr>
            <a:picLocks noChangeAspect="1"/>
          </p:cNvPicPr>
          <p:nvPr/>
        </p:nvPicPr>
        <p:blipFill>
          <a:blip r:embed="rId2"/>
          <a:stretch>
            <a:fillRect/>
          </a:stretch>
        </p:blipFill>
        <p:spPr>
          <a:xfrm>
            <a:off x="6377404" y="236384"/>
            <a:ext cx="5676384" cy="6464219"/>
          </a:xfrm>
          <a:prstGeom prst="rect">
            <a:avLst/>
          </a:prstGeom>
          <a:ln w="28575">
            <a:solidFill>
              <a:srgbClr val="8B2A50"/>
            </a:solidFill>
          </a:ln>
        </p:spPr>
      </p:pic>
      <p:pic>
        <p:nvPicPr>
          <p:cNvPr id="9" name="Picture 8">
            <a:extLst>
              <a:ext uri="{FF2B5EF4-FFF2-40B4-BE49-F238E27FC236}">
                <a16:creationId xmlns:a16="http://schemas.microsoft.com/office/drawing/2014/main" id="{F326F5AD-1B43-0549-A3F1-705097816E85}"/>
              </a:ext>
            </a:extLst>
          </p:cNvPr>
          <p:cNvPicPr>
            <a:picLocks noChangeAspect="1"/>
          </p:cNvPicPr>
          <p:nvPr/>
        </p:nvPicPr>
        <p:blipFill>
          <a:blip r:embed="rId3"/>
          <a:stretch>
            <a:fillRect/>
          </a:stretch>
        </p:blipFill>
        <p:spPr>
          <a:xfrm>
            <a:off x="539645" y="236385"/>
            <a:ext cx="5496351" cy="6464218"/>
          </a:xfrm>
          <a:prstGeom prst="rect">
            <a:avLst/>
          </a:prstGeom>
          <a:ln w="28575">
            <a:solidFill>
              <a:srgbClr val="8B2A50"/>
            </a:solidFill>
          </a:ln>
        </p:spPr>
      </p:pic>
      <p:sp>
        <p:nvSpPr>
          <p:cNvPr id="10" name="TextBox 9">
            <a:extLst>
              <a:ext uri="{FF2B5EF4-FFF2-40B4-BE49-F238E27FC236}">
                <a16:creationId xmlns:a16="http://schemas.microsoft.com/office/drawing/2014/main" id="{003DA5F6-DEB5-2046-A18F-20FA4D3EFA78}"/>
              </a:ext>
            </a:extLst>
          </p:cNvPr>
          <p:cNvSpPr txBox="1"/>
          <p:nvPr/>
        </p:nvSpPr>
        <p:spPr>
          <a:xfrm rot="16200000">
            <a:off x="-1256113" y="1256113"/>
            <a:ext cx="2820003" cy="307777"/>
          </a:xfrm>
          <a:prstGeom prst="rect">
            <a:avLst/>
          </a:prstGeom>
          <a:noFill/>
        </p:spPr>
        <p:txBody>
          <a:bodyPr wrap="none" rtlCol="0">
            <a:spAutoFit/>
          </a:bodyPr>
          <a:lstStyle/>
          <a:p>
            <a:r>
              <a:rPr lang="en-US" b="1" dirty="0"/>
              <a:t>Table 3:  CRTSE Questionnaire</a:t>
            </a:r>
          </a:p>
        </p:txBody>
      </p:sp>
      <p:sp>
        <p:nvSpPr>
          <p:cNvPr id="11" name="Rectangle 10">
            <a:extLst>
              <a:ext uri="{FF2B5EF4-FFF2-40B4-BE49-F238E27FC236}">
                <a16:creationId xmlns:a16="http://schemas.microsoft.com/office/drawing/2014/main" id="{5474C702-8EE4-2A46-B0D7-9FEE65F2DF8B}"/>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72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3DA5F6-DEB5-2046-A18F-20FA4D3EFA78}"/>
              </a:ext>
            </a:extLst>
          </p:cNvPr>
          <p:cNvSpPr txBox="1"/>
          <p:nvPr/>
        </p:nvSpPr>
        <p:spPr>
          <a:xfrm rot="16200000">
            <a:off x="-1256113" y="1256113"/>
            <a:ext cx="2820003" cy="307777"/>
          </a:xfrm>
          <a:prstGeom prst="rect">
            <a:avLst/>
          </a:prstGeom>
          <a:noFill/>
        </p:spPr>
        <p:txBody>
          <a:bodyPr wrap="none" rtlCol="0">
            <a:spAutoFit/>
          </a:bodyPr>
          <a:lstStyle/>
          <a:p>
            <a:r>
              <a:rPr lang="en-US" b="1" dirty="0"/>
              <a:t>Table 3:  CRTSE Questionnaire</a:t>
            </a:r>
          </a:p>
        </p:txBody>
      </p:sp>
      <p:pic>
        <p:nvPicPr>
          <p:cNvPr id="6" name="Picture 5">
            <a:extLst>
              <a:ext uri="{FF2B5EF4-FFF2-40B4-BE49-F238E27FC236}">
                <a16:creationId xmlns:a16="http://schemas.microsoft.com/office/drawing/2014/main" id="{613DE3C0-045A-1941-907F-8638BC95A3A8}"/>
              </a:ext>
            </a:extLst>
          </p:cNvPr>
          <p:cNvPicPr>
            <a:picLocks noChangeAspect="1"/>
          </p:cNvPicPr>
          <p:nvPr/>
        </p:nvPicPr>
        <p:blipFill>
          <a:blip r:embed="rId2"/>
          <a:stretch>
            <a:fillRect/>
          </a:stretch>
        </p:blipFill>
        <p:spPr>
          <a:xfrm>
            <a:off x="830809" y="209863"/>
            <a:ext cx="6692900" cy="4533900"/>
          </a:xfrm>
          <a:prstGeom prst="rect">
            <a:avLst/>
          </a:prstGeom>
          <a:ln w="28575">
            <a:solidFill>
              <a:srgbClr val="8B2A50"/>
            </a:solidFill>
          </a:ln>
        </p:spPr>
      </p:pic>
      <p:sp>
        <p:nvSpPr>
          <p:cNvPr id="7" name="Rectangle 6">
            <a:extLst>
              <a:ext uri="{FF2B5EF4-FFF2-40B4-BE49-F238E27FC236}">
                <a16:creationId xmlns:a16="http://schemas.microsoft.com/office/drawing/2014/main" id="{720855FD-81A2-D545-A4CB-D27CC4D6AEA4}"/>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203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Rectangle 7">
            <a:extLst>
              <a:ext uri="{FF2B5EF4-FFF2-40B4-BE49-F238E27FC236}">
                <a16:creationId xmlns:a16="http://schemas.microsoft.com/office/drawing/2014/main" id="{FBE8ED60-D488-F245-82AB-E7E47C41BBBD}"/>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782320" y="242597"/>
            <a:ext cx="114096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100517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B95B6891-6749-A844-B310-22B16D4C66BE}"/>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B3036B3E-DC25-8C49-9949-604959312E30}"/>
              </a:ext>
            </a:extLst>
          </p:cNvPr>
          <p:cNvSpPr txBox="1"/>
          <p:nvPr/>
        </p:nvSpPr>
        <p:spPr>
          <a:xfrm>
            <a:off x="391886" y="1459953"/>
            <a:ext cx="10899648" cy="5028492"/>
          </a:xfrm>
          <a:prstGeom prst="rect">
            <a:avLst/>
          </a:prstGeom>
          <a:noFill/>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This study was undertaken as a response to GMU invitation for more university-school collaborative research.  One of the researchers was a member of the newly formed college committee charged with the mission to facilitate and promote research at GMU in equity, diversity and cultural responsiveness.  This study is exploratory in an effort to evaluate CRT practices within the broader context of theory and practice.</a:t>
            </a:r>
          </a:p>
          <a:p>
            <a:pPr>
              <a:lnSpc>
                <a:spcPct val="150000"/>
              </a:lnSpc>
            </a:pP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a:latin typeface="Times New Roman" panose="02020603050405020304" pitchFamily="18" charset="0"/>
                <a:cs typeface="Times New Roman" panose="02020603050405020304" pitchFamily="18" charset="0"/>
              </a:rPr>
              <a:t>After obtaining IRB approval from the university based review board, we will recruit teacher preparation program participants by making direct contact via email.  Potential candidates (~n=375) who meet criteria (student in CEHD, enrolled in TPP, goal to teach upon graduation) will be emailed an anonymous link to complete the survey via Qualtrics.  </a:t>
            </a:r>
          </a:p>
          <a:p>
            <a:pPr>
              <a:lnSpc>
                <a:spcPct val="150000"/>
              </a:lnSpc>
            </a:pP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a:latin typeface="Times New Roman" panose="02020603050405020304" pitchFamily="18" charset="0"/>
                <a:cs typeface="Times New Roman" panose="02020603050405020304" pitchFamily="18" charset="0"/>
              </a:rPr>
              <a:t>The open link will be posted in the CEHD weekly newsletter to reach the targeted sample. Upon clicking the link for the survey, respondents will be directed to the implied consent page that informed them of the research study</a:t>
            </a:r>
          </a:p>
        </p:txBody>
      </p:sp>
    </p:spTree>
    <p:extLst>
      <p:ext uri="{BB962C8B-B14F-4D97-AF65-F5344CB8AC3E}">
        <p14:creationId xmlns:p14="http://schemas.microsoft.com/office/powerpoint/2010/main" val="261630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Rectangle 7">
            <a:extLst>
              <a:ext uri="{FF2B5EF4-FFF2-40B4-BE49-F238E27FC236}">
                <a16:creationId xmlns:a16="http://schemas.microsoft.com/office/drawing/2014/main" id="{FBE8ED60-D488-F245-82AB-E7E47C41BBBD}"/>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782320" y="242597"/>
            <a:ext cx="114096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100517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B95B6891-6749-A844-B310-22B16D4C66BE}"/>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B3036B3E-DC25-8C49-9949-604959312E30}"/>
              </a:ext>
            </a:extLst>
          </p:cNvPr>
          <p:cNvSpPr txBox="1"/>
          <p:nvPr/>
        </p:nvSpPr>
        <p:spPr>
          <a:xfrm>
            <a:off x="391886" y="1459953"/>
            <a:ext cx="10899648" cy="4612994"/>
          </a:xfrm>
          <a:prstGeom prst="rect">
            <a:avLst/>
          </a:prstGeom>
          <a:solidFill>
            <a:schemeClr val="bg1">
              <a:lumMod val="95000"/>
            </a:schemeClr>
          </a:solidFill>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purpose, the principal investigator’s contact information in the event they require additional information, affirmation that the respondent is 18 years of age or older and a current student in the teacher preparation program aspiring credentials.  At the end of the questionnaire, participants will be re-directed to separate URL page that will ask them for their email address if they would be willing to participate in </a:t>
            </a:r>
            <a:r>
              <a:rPr lang="en-US" sz="1800" dirty="0">
                <a:solidFill>
                  <a:schemeClr val="tx1"/>
                </a:solidFill>
                <a:latin typeface="Times New Roman" panose="02020603050405020304" pitchFamily="18" charset="0"/>
                <a:cs typeface="Times New Roman" panose="02020603050405020304" pitchFamily="18" charset="0"/>
              </a:rPr>
              <a:t>a follow-up </a:t>
            </a:r>
            <a:r>
              <a:rPr lang="en-US" sz="1800" dirty="0">
                <a:latin typeface="Times New Roman" panose="02020603050405020304" pitchFamily="18" charset="0"/>
                <a:cs typeface="Times New Roman" panose="02020603050405020304" pitchFamily="18" charset="0"/>
              </a:rPr>
              <a:t>interview and/or focus group.  No email addresses or personally identifying information will be collected from respondents.  </a:t>
            </a:r>
          </a:p>
          <a:p>
            <a:pPr>
              <a:lnSpc>
                <a:spcPct val="150000"/>
              </a:lnSpc>
            </a:pP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a:latin typeface="Times New Roman" panose="02020603050405020304" pitchFamily="18" charset="0"/>
                <a:cs typeface="Times New Roman" panose="02020603050405020304" pitchFamily="18" charset="0"/>
              </a:rPr>
              <a:t>The questionnaire (</a:t>
            </a:r>
            <a:r>
              <a:rPr lang="en-US" sz="1800" b="1" dirty="0">
                <a:latin typeface="Times New Roman" panose="02020603050405020304" pitchFamily="18" charset="0"/>
                <a:cs typeface="Times New Roman" panose="02020603050405020304" pitchFamily="18" charset="0"/>
              </a:rPr>
              <a:t>Table </a:t>
            </a:r>
            <a:r>
              <a:rPr lang="en-US" sz="1800" dirty="0">
                <a:latin typeface="Times New Roman" panose="02020603050405020304" pitchFamily="18" charset="0"/>
                <a:cs typeface="Times New Roman" panose="02020603050405020304" pitchFamily="18" charset="0"/>
              </a:rPr>
              <a:t>3) will</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focus on the personal and professional education experiences and perceptions of the candidates in close-ended questions using a Likert—like scale as well as open ended questions.  The survey results will be reported as descriptive statistics and integrated into the overall findings.  The email address and other identifying information was collected and will not be attached to the questionnaire data.  The link to participate in the survey will remain open from August 2021 - September 2021.</a:t>
            </a:r>
          </a:p>
        </p:txBody>
      </p:sp>
    </p:spTree>
    <p:extLst>
      <p:ext uri="{BB962C8B-B14F-4D97-AF65-F5344CB8AC3E}">
        <p14:creationId xmlns:p14="http://schemas.microsoft.com/office/powerpoint/2010/main" val="2808424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Rectangle 7">
            <a:extLst>
              <a:ext uri="{FF2B5EF4-FFF2-40B4-BE49-F238E27FC236}">
                <a16:creationId xmlns:a16="http://schemas.microsoft.com/office/drawing/2014/main" id="{FBE8ED60-D488-F245-82AB-E7E47C41BBBD}"/>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782320" y="242597"/>
            <a:ext cx="114096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101025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B95B6891-6749-A844-B310-22B16D4C66BE}"/>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B3036B3E-DC25-8C49-9949-604959312E30}"/>
              </a:ext>
            </a:extLst>
          </p:cNvPr>
          <p:cNvSpPr txBox="1"/>
          <p:nvPr/>
        </p:nvSpPr>
        <p:spPr>
          <a:xfrm>
            <a:off x="391886" y="1459953"/>
            <a:ext cx="10899648" cy="5443991"/>
          </a:xfrm>
          <a:prstGeom prst="rect">
            <a:avLst/>
          </a:prstGeom>
          <a:noFill/>
        </p:spPr>
        <p:txBody>
          <a:bodyPr wrap="square" rtlCol="0">
            <a:spAutoFit/>
          </a:bodyPr>
          <a:lstStyle/>
          <a:p>
            <a:pPr algn="just">
              <a:lnSpc>
                <a:spcPct val="150000"/>
              </a:lnSpc>
            </a:pPr>
            <a:r>
              <a:rPr lang="en-US" sz="1800" b="1" dirty="0">
                <a:latin typeface="Times New Roman" panose="02020603050405020304" pitchFamily="18" charset="0"/>
                <a:cs typeface="Times New Roman" panose="02020603050405020304" pitchFamily="18" charset="0"/>
              </a:rPr>
              <a:t>Follow up interviews </a:t>
            </a:r>
            <a:r>
              <a:rPr lang="en-US" sz="1800" dirty="0">
                <a:latin typeface="Times New Roman" panose="02020603050405020304" pitchFamily="18" charset="0"/>
                <a:cs typeface="Times New Roman" panose="02020603050405020304" pitchFamily="18" charset="0"/>
              </a:rPr>
              <a:t>will then be conducted in-person, virtually or via telephone, with respondents who indicated on the questionnaire that they would be willing to participate in the interview portion of this research study (anticipating 50%).  Respondents will be grouped in teams of 14, with 2 people representing each of the seven departments in CEHD, Early Childhood Education (PreK-3rd grade)/Early Childhood Special Education (birth-age 5), Elementary Education (PreK-6th grade), Fine Arts Education (PreK-12th grade), Foreign Language and English as a Second Language Education (PreK-12th grade), Health and Physical Education (PreK-12th grade), Secondary Education (6-12th grade) and Special Education.  The team interviews will be recorded so that the researchers can listen to how each candidate understands CRT, feels they are personally and professionally ready to implement CRT, and how they feel GMU is preparing them to be culturally responsive educators.  Of the 500 anticipated participants, 36 interview teams will be created. Two researchers will be present in each interview, one to ask questions and one to take notes. The interviews will focus on the questions listed in </a:t>
            </a:r>
            <a:r>
              <a:rPr lang="en-US" sz="1800" b="1" dirty="0">
                <a:latin typeface="Times New Roman" panose="02020603050405020304" pitchFamily="18" charset="0"/>
                <a:cs typeface="Times New Roman" panose="02020603050405020304" pitchFamily="18" charset="0"/>
              </a:rPr>
              <a:t>Table 2.  </a:t>
            </a:r>
            <a:r>
              <a:rPr lang="en-US" sz="1800" dirty="0">
                <a:latin typeface="Times New Roman" panose="02020603050405020304" pitchFamily="18" charset="0"/>
                <a:cs typeface="Times New Roman" panose="02020603050405020304" pitchFamily="18" charset="0"/>
              </a:rPr>
              <a:t>After the interviews, the responses will be analyzed holistically as the researchers look for convergence and divergence among the candidate responses and general patterns will be identified.</a:t>
            </a:r>
          </a:p>
        </p:txBody>
      </p:sp>
    </p:spTree>
    <p:extLst>
      <p:ext uri="{BB962C8B-B14F-4D97-AF65-F5344CB8AC3E}">
        <p14:creationId xmlns:p14="http://schemas.microsoft.com/office/powerpoint/2010/main" val="4272907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Rectangle 7">
            <a:extLst>
              <a:ext uri="{FF2B5EF4-FFF2-40B4-BE49-F238E27FC236}">
                <a16:creationId xmlns:a16="http://schemas.microsoft.com/office/drawing/2014/main" id="{FBE8ED60-D488-F245-82AB-E7E47C41BBBD}"/>
              </a:ext>
            </a:extLst>
          </p:cNvPr>
          <p:cNvSpPr/>
          <p:nvPr/>
        </p:nvSpPr>
        <p:spPr>
          <a:xfrm>
            <a:off x="0" y="3856532"/>
            <a:ext cx="12192000" cy="300146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164;p16">
            <a:extLst>
              <a:ext uri="{FF2B5EF4-FFF2-40B4-BE49-F238E27FC236}">
                <a16:creationId xmlns:a16="http://schemas.microsoft.com/office/drawing/2014/main" id="{84E7D541-AEB0-A948-9A40-31FE4D31DB67}"/>
              </a:ext>
            </a:extLst>
          </p:cNvPr>
          <p:cNvSpPr txBox="1"/>
          <p:nvPr/>
        </p:nvSpPr>
        <p:spPr>
          <a:xfrm>
            <a:off x="782320" y="242597"/>
            <a:ext cx="114096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PROCEDURES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97596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pic>
        <p:nvPicPr>
          <p:cNvPr id="6" name="Picture 5">
            <a:extLst>
              <a:ext uri="{FF2B5EF4-FFF2-40B4-BE49-F238E27FC236}">
                <a16:creationId xmlns:a16="http://schemas.microsoft.com/office/drawing/2014/main" id="{B95B6891-6749-A844-B310-22B16D4C66BE}"/>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B3036B3E-DC25-8C49-9949-604959312E30}"/>
              </a:ext>
            </a:extLst>
          </p:cNvPr>
          <p:cNvSpPr txBox="1"/>
          <p:nvPr/>
        </p:nvSpPr>
        <p:spPr>
          <a:xfrm>
            <a:off x="391886" y="1459953"/>
            <a:ext cx="10899648" cy="3781997"/>
          </a:xfrm>
          <a:prstGeom prst="rect">
            <a:avLst/>
          </a:prstGeom>
          <a:noFill/>
        </p:spPr>
        <p:txBody>
          <a:bodyPr wrap="square" rtlCol="0">
            <a:spAutoFit/>
          </a:bodyPr>
          <a:lstStyle/>
          <a:p>
            <a:pPr algn="just">
              <a:lnSpc>
                <a:spcPct val="150000"/>
              </a:lnSpc>
            </a:pPr>
            <a:r>
              <a:rPr lang="en-US" sz="1800" b="1" dirty="0">
                <a:latin typeface="Times New Roman" panose="02020603050405020304" pitchFamily="18" charset="0"/>
                <a:cs typeface="Times New Roman" panose="02020603050405020304" pitchFamily="18" charset="0"/>
              </a:rPr>
              <a:t>Focus groups </a:t>
            </a:r>
            <a:r>
              <a:rPr lang="en-US" sz="1800" dirty="0">
                <a:latin typeface="Times New Roman" panose="02020603050405020304" pitchFamily="18" charset="0"/>
                <a:cs typeface="Times New Roman" panose="02020603050405020304" pitchFamily="18" charset="0"/>
              </a:rPr>
              <a:t>will be comprised by persons who identified on their survey that they would like to participate. (~ n=100).  These groups will be recorded. Participants of the focus group will be asked open ended questions regarding their perception of their university program preparing them to be culturally responsive educators.</a:t>
            </a:r>
          </a:p>
          <a:p>
            <a:pPr algn="just">
              <a:lnSpc>
                <a:spcPct val="150000"/>
              </a:lnSpc>
            </a:pP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dirty="0">
                <a:latin typeface="Times New Roman" panose="02020603050405020304" pitchFamily="18" charset="0"/>
                <a:cs typeface="Times New Roman" panose="02020603050405020304" pitchFamily="18" charset="0"/>
              </a:rPr>
              <a:t>The deliberate redundancy in the instrument (questionnaire, interview, focus group) and methods of data collection are necessary and designed to give confidence and validity in the findings, which is important because actual observations in teacher classrooms and field placements are not appropriate due to the COVID closures.</a:t>
            </a:r>
          </a:p>
          <a:p>
            <a:pPr algn="just">
              <a:lnSpc>
                <a:spcPct val="150000"/>
              </a:lnSpc>
            </a:pP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dirty="0">
                <a:latin typeface="Times New Roman" panose="02020603050405020304" pitchFamily="18" charset="0"/>
                <a:cs typeface="Times New Roman" panose="02020603050405020304" pitchFamily="18" charset="0"/>
              </a:rPr>
              <a:t>All data will be verified and coded for analysis.</a:t>
            </a:r>
          </a:p>
        </p:txBody>
      </p:sp>
    </p:spTree>
    <p:extLst>
      <p:ext uri="{BB962C8B-B14F-4D97-AF65-F5344CB8AC3E}">
        <p14:creationId xmlns:p14="http://schemas.microsoft.com/office/powerpoint/2010/main" val="244843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164;p16">
            <a:extLst>
              <a:ext uri="{FF2B5EF4-FFF2-40B4-BE49-F238E27FC236}">
                <a16:creationId xmlns:a16="http://schemas.microsoft.com/office/drawing/2014/main" id="{84E7D541-AEB0-A948-9A40-31FE4D31DB67}"/>
              </a:ext>
            </a:extLst>
          </p:cNvPr>
          <p:cNvSpPr txBox="1"/>
          <p:nvPr/>
        </p:nvSpPr>
        <p:spPr>
          <a:xfrm>
            <a:off x="782320" y="242597"/>
            <a:ext cx="114096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ETHICAL CONSIDERATIONS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99882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sp>
        <p:nvSpPr>
          <p:cNvPr id="14" name="Rectangle 13">
            <a:extLst>
              <a:ext uri="{FF2B5EF4-FFF2-40B4-BE49-F238E27FC236}">
                <a16:creationId xmlns:a16="http://schemas.microsoft.com/office/drawing/2014/main" id="{C9A54C04-DB1D-8D47-B470-8F6CE1E199EA}"/>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808E8F-2BA8-DB4F-B8BE-E245817AD566}"/>
              </a:ext>
            </a:extLst>
          </p:cNvPr>
          <p:cNvPicPr>
            <a:picLocks noChangeAspect="1"/>
          </p:cNvPicPr>
          <p:nvPr/>
        </p:nvPicPr>
        <p:blipFill>
          <a:blip r:embed="rId3"/>
          <a:stretch>
            <a:fillRect/>
          </a:stretch>
        </p:blipFill>
        <p:spPr>
          <a:xfrm>
            <a:off x="326572" y="284765"/>
            <a:ext cx="529590" cy="500438"/>
          </a:xfrm>
          <a:prstGeom prst="rect">
            <a:avLst/>
          </a:prstGeom>
        </p:spPr>
      </p:pic>
      <p:sp>
        <p:nvSpPr>
          <p:cNvPr id="8" name="TextBox 7">
            <a:extLst>
              <a:ext uri="{FF2B5EF4-FFF2-40B4-BE49-F238E27FC236}">
                <a16:creationId xmlns:a16="http://schemas.microsoft.com/office/drawing/2014/main" id="{FEEE4623-9EEA-BD42-AA1A-1D84707860D9}"/>
              </a:ext>
            </a:extLst>
          </p:cNvPr>
          <p:cNvSpPr txBox="1"/>
          <p:nvPr/>
        </p:nvSpPr>
        <p:spPr>
          <a:xfrm>
            <a:off x="391886" y="1459953"/>
            <a:ext cx="10899648" cy="2432269"/>
          </a:xfrm>
          <a:prstGeom prst="rect">
            <a:avLst/>
          </a:prstGeom>
          <a:noFill/>
        </p:spPr>
        <p:txBody>
          <a:bodyPr wrap="square" rtlCol="0">
            <a:spAutoFit/>
          </a:bodyPr>
          <a:lstStyle/>
          <a:p>
            <a:pPr>
              <a:lnSpc>
                <a:spcPts val="2260"/>
              </a:lnSpc>
            </a:pPr>
            <a:r>
              <a:rPr lang="en-US" sz="1800" dirty="0">
                <a:latin typeface="Times New Roman" panose="02020603050405020304" pitchFamily="18" charset="0"/>
                <a:cs typeface="Times New Roman" panose="02020603050405020304" pitchFamily="18" charset="0"/>
              </a:rPr>
              <a:t>To avoid scientific misconduct, all candidates will be informed that:</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research study has received IRB approval.</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They must provide informed consent if they wish to participate in the research study.</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Candidates will receive confidentiality, anonymity and concept of privacy.</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Their participation is voluntary and they have freedom to withdraw. </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researchers are not experts, and when sensitive information is shared researchers will address any issues rather than dismiss them as being outside the confines of the purpose of the study.</a:t>
            </a:r>
          </a:p>
          <a:p>
            <a:pPr marL="285750" indent="-285750">
              <a:lnSpc>
                <a:spcPts val="226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They will have protection from mental and physical harm. </a:t>
            </a:r>
          </a:p>
        </p:txBody>
      </p:sp>
      <p:sp>
        <p:nvSpPr>
          <p:cNvPr id="3" name="Rectangle 2">
            <a:extLst>
              <a:ext uri="{FF2B5EF4-FFF2-40B4-BE49-F238E27FC236}">
                <a16:creationId xmlns:a16="http://schemas.microsoft.com/office/drawing/2014/main" id="{70D1629F-D7CD-434C-8D8C-A9BADB254BAC}"/>
              </a:ext>
            </a:extLst>
          </p:cNvPr>
          <p:cNvSpPr/>
          <p:nvPr/>
        </p:nvSpPr>
        <p:spPr>
          <a:xfrm>
            <a:off x="450293" y="6432840"/>
            <a:ext cx="2295821"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(Chapter 6, Research Ethics) </a:t>
            </a:r>
            <a:endParaRPr lang="en-US" dirty="0"/>
          </a:p>
        </p:txBody>
      </p:sp>
    </p:spTree>
    <p:extLst>
      <p:ext uri="{BB962C8B-B14F-4D97-AF65-F5344CB8AC3E}">
        <p14:creationId xmlns:p14="http://schemas.microsoft.com/office/powerpoint/2010/main" val="375143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133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PROPOSED PRELIMINARY DATA ANALYSES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99882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sp>
        <p:nvSpPr>
          <p:cNvPr id="14" name="Rectangle 13">
            <a:extLst>
              <a:ext uri="{FF2B5EF4-FFF2-40B4-BE49-F238E27FC236}">
                <a16:creationId xmlns:a16="http://schemas.microsoft.com/office/drawing/2014/main" id="{C9A54C04-DB1D-8D47-B470-8F6CE1E199EA}"/>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833B3A7-5F21-8F45-8DF6-DE5B31ADC135}"/>
              </a:ext>
            </a:extLst>
          </p:cNvPr>
          <p:cNvPicPr>
            <a:picLocks noChangeAspect="1"/>
          </p:cNvPicPr>
          <p:nvPr/>
        </p:nvPicPr>
        <p:blipFill>
          <a:blip r:embed="rId3"/>
          <a:stretch>
            <a:fillRect/>
          </a:stretch>
        </p:blipFill>
        <p:spPr>
          <a:xfrm>
            <a:off x="326572" y="284765"/>
            <a:ext cx="529590" cy="500438"/>
          </a:xfrm>
          <a:prstGeom prst="rect">
            <a:avLst/>
          </a:prstGeom>
        </p:spPr>
      </p:pic>
      <p:sp>
        <p:nvSpPr>
          <p:cNvPr id="7" name="TextBox 6">
            <a:extLst>
              <a:ext uri="{FF2B5EF4-FFF2-40B4-BE49-F238E27FC236}">
                <a16:creationId xmlns:a16="http://schemas.microsoft.com/office/drawing/2014/main" id="{D5475DCE-CE37-7244-9354-14A66401AF38}"/>
              </a:ext>
            </a:extLst>
          </p:cNvPr>
          <p:cNvSpPr txBox="1"/>
          <p:nvPr/>
        </p:nvSpPr>
        <p:spPr>
          <a:xfrm>
            <a:off x="391886" y="1459953"/>
            <a:ext cx="10899648" cy="2531655"/>
          </a:xfrm>
          <a:prstGeom prst="rect">
            <a:avLst/>
          </a:prstGeom>
          <a:noFill/>
        </p:spPr>
        <p:txBody>
          <a:bodyPr wrap="square" rtlCol="0">
            <a:spAutoFit/>
          </a:bodyPr>
          <a:lstStyle/>
          <a:p>
            <a:pPr algn="just">
              <a:lnSpc>
                <a:spcPts val="2360"/>
              </a:lnSpc>
            </a:pPr>
            <a:r>
              <a:rPr lang="en-US" sz="1800" dirty="0">
                <a:latin typeface="Times New Roman" panose="02020603050405020304" pitchFamily="18" charset="0"/>
                <a:cs typeface="Times New Roman" panose="02020603050405020304" pitchFamily="18" charset="0"/>
              </a:rPr>
              <a:t>The findings of this study will reveal patterns of convergence and divergence of the teacher preparation candidates and their collective perceptions of cultural responsive teaching readiness/self-efficacy.  Specifically, the data analyses will answer the intended research questions and present the findings from the questionnaire instrument, interviews and focus groups.  The finding will show if there was 1) collective agreement among the candidates as measured by the questionnaire, 2) the candidates perception of their personal readiness to implement CRT, 3) professional readiness to implement CRT, 4) personal readiness to implement, 5) where the candidates are most and least efficacious, 6) if there is any differences based on gender, race or other demographics and 7) candidates perceptions of GMUs effectiveness in preparing them as culturally responsive educators.</a:t>
            </a:r>
          </a:p>
        </p:txBody>
      </p:sp>
    </p:spTree>
    <p:extLst>
      <p:ext uri="{BB962C8B-B14F-4D97-AF65-F5344CB8AC3E}">
        <p14:creationId xmlns:p14="http://schemas.microsoft.com/office/powerpoint/2010/main" val="15577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164;p16">
            <a:extLst>
              <a:ext uri="{FF2B5EF4-FFF2-40B4-BE49-F238E27FC236}">
                <a16:creationId xmlns:a16="http://schemas.microsoft.com/office/drawing/2014/main" id="{84E7D541-AEB0-A948-9A40-31FE4D31DB67}"/>
              </a:ext>
            </a:extLst>
          </p:cNvPr>
          <p:cNvSpPr txBox="1"/>
          <p:nvPr/>
        </p:nvSpPr>
        <p:spPr>
          <a:xfrm>
            <a:off x="856162" y="242597"/>
            <a:ext cx="1133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RD: TRUSTWORTHINESS</a:t>
            </a:r>
            <a:endParaRPr dirty="0">
              <a:latin typeface="Century Gothic" panose="020B0502020202020204" pitchFamily="34" charset="0"/>
            </a:endParaRPr>
          </a:p>
        </p:txBody>
      </p:sp>
      <p:sp>
        <p:nvSpPr>
          <p:cNvPr id="10" name="Google Shape;165;p16">
            <a:extLst>
              <a:ext uri="{FF2B5EF4-FFF2-40B4-BE49-F238E27FC236}">
                <a16:creationId xmlns:a16="http://schemas.microsoft.com/office/drawing/2014/main" id="{DB8B4201-AA3E-484E-A6B6-DF5F31521576}"/>
              </a:ext>
            </a:extLst>
          </p:cNvPr>
          <p:cNvSpPr txBox="1"/>
          <p:nvPr/>
        </p:nvSpPr>
        <p:spPr>
          <a:xfrm>
            <a:off x="391886" y="1010252"/>
            <a:ext cx="11408229"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11" name="Google Shape;166;p16">
            <a:extLst>
              <a:ext uri="{FF2B5EF4-FFF2-40B4-BE49-F238E27FC236}">
                <a16:creationId xmlns:a16="http://schemas.microsoft.com/office/drawing/2014/main" id="{2489CD76-96C1-804F-9265-041F1A8AF79E}"/>
              </a:ext>
            </a:extLst>
          </p:cNvPr>
          <p:cNvCxnSpPr/>
          <p:nvPr/>
        </p:nvCxnSpPr>
        <p:spPr>
          <a:xfrm>
            <a:off x="450293" y="1362270"/>
            <a:ext cx="1229217" cy="0"/>
          </a:xfrm>
          <a:prstGeom prst="straightConnector1">
            <a:avLst/>
          </a:prstGeom>
          <a:noFill/>
          <a:ln w="19050" cap="flat" cmpd="sng">
            <a:solidFill>
              <a:srgbClr val="E78A61"/>
            </a:solidFill>
            <a:prstDash val="solid"/>
            <a:miter lim="800000"/>
            <a:headEnd type="none" w="sm" len="sm"/>
            <a:tailEnd type="none" w="sm" len="sm"/>
          </a:ln>
        </p:spPr>
      </p:cxnSp>
      <p:sp>
        <p:nvSpPr>
          <p:cNvPr id="14" name="Rectangle 13">
            <a:extLst>
              <a:ext uri="{FF2B5EF4-FFF2-40B4-BE49-F238E27FC236}">
                <a16:creationId xmlns:a16="http://schemas.microsoft.com/office/drawing/2014/main" id="{C9A54C04-DB1D-8D47-B470-8F6CE1E199EA}"/>
              </a:ext>
            </a:extLst>
          </p:cNvPr>
          <p:cNvSpPr/>
          <p:nvPr/>
        </p:nvSpPr>
        <p:spPr>
          <a:xfrm>
            <a:off x="0" y="5458691"/>
            <a:ext cx="348619" cy="1399309"/>
          </a:xfrm>
          <a:prstGeom prst="rect">
            <a:avLst/>
          </a:prstGeom>
          <a:solidFill>
            <a:srgbClr val="B2C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BE44B20-29A4-184F-8774-E146292D1085}"/>
              </a:ext>
            </a:extLst>
          </p:cNvPr>
          <p:cNvPicPr>
            <a:picLocks noChangeAspect="1"/>
          </p:cNvPicPr>
          <p:nvPr/>
        </p:nvPicPr>
        <p:blipFill>
          <a:blip r:embed="rId3"/>
          <a:stretch>
            <a:fillRect/>
          </a:stretch>
        </p:blipFill>
        <p:spPr>
          <a:xfrm>
            <a:off x="326572" y="284765"/>
            <a:ext cx="529590" cy="500438"/>
          </a:xfrm>
          <a:prstGeom prst="rect">
            <a:avLst/>
          </a:prstGeom>
        </p:spPr>
      </p:pic>
      <p:sp>
        <p:nvSpPr>
          <p:cNvPr id="2" name="Rectangle 1">
            <a:extLst>
              <a:ext uri="{FF2B5EF4-FFF2-40B4-BE49-F238E27FC236}">
                <a16:creationId xmlns:a16="http://schemas.microsoft.com/office/drawing/2014/main" id="{3247A838-9BD5-5D47-8876-EAE10821B896}"/>
              </a:ext>
            </a:extLst>
          </p:cNvPr>
          <p:cNvSpPr/>
          <p:nvPr/>
        </p:nvSpPr>
        <p:spPr>
          <a:xfrm>
            <a:off x="450293" y="1527837"/>
            <a:ext cx="10737660" cy="1754326"/>
          </a:xfrm>
          <a:prstGeom prst="rect">
            <a:avLst/>
          </a:prstGeom>
        </p:spPr>
        <p:txBody>
          <a:bodyPr wrap="square">
            <a:spAutoFit/>
          </a:bodyPr>
          <a:lstStyle/>
          <a:p>
            <a:pPr fontAlgn="base"/>
            <a:r>
              <a:rPr lang="en-US" sz="1800" dirty="0">
                <a:latin typeface="Times New Roman" panose="02020603050405020304" pitchFamily="18" charset="0"/>
              </a:rPr>
              <a:t>Trustworthiness has been ensured by appropriate sampling, instrumentation and confirmability. Adequate transparency has been implemented.</a:t>
            </a:r>
          </a:p>
          <a:p>
            <a:pPr fontAlgn="base"/>
            <a:endParaRPr lang="en-US" sz="1800" dirty="0">
              <a:latin typeface="Times New Roman" panose="02020603050405020304" pitchFamily="18" charset="0"/>
            </a:endParaRPr>
          </a:p>
          <a:p>
            <a:pPr fontAlgn="base"/>
            <a:r>
              <a:rPr lang="en-US" sz="1800" dirty="0">
                <a:latin typeface="Times New Roman" panose="02020603050405020304" pitchFamily="18" charset="0"/>
              </a:rPr>
              <a:t>Trustworthiness may be a factor if there are inadequate participant perspectives from underrepresented departments in CHED.  If the majority of the respondent come from one department over another (e.g. Special Education over Physical Education) one department may have had more exposure to CRT principles than others. </a:t>
            </a:r>
          </a:p>
        </p:txBody>
      </p:sp>
    </p:spTree>
    <p:extLst>
      <p:ext uri="{BB962C8B-B14F-4D97-AF65-F5344CB8AC3E}">
        <p14:creationId xmlns:p14="http://schemas.microsoft.com/office/powerpoint/2010/main" val="1587991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5F4A-CFD3-E44E-9D40-0A310ECB708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113;p14">
            <a:extLst>
              <a:ext uri="{FF2B5EF4-FFF2-40B4-BE49-F238E27FC236}">
                <a16:creationId xmlns:a16="http://schemas.microsoft.com/office/drawing/2014/main" id="{1CAFCC07-FFDA-2344-80FC-B9EEC83FE0A4}"/>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REFERENCES</a:t>
            </a:r>
            <a:endParaRPr lang="es-ES" sz="3000" dirty="0">
              <a:solidFill>
                <a:schemeClr val="tx1"/>
              </a:solidFill>
              <a:latin typeface="Century Gothic" panose="020B0502020202020204" pitchFamily="34" charset="0"/>
            </a:endParaRPr>
          </a:p>
        </p:txBody>
      </p:sp>
      <p:pic>
        <p:nvPicPr>
          <p:cNvPr id="14" name="Picture 13">
            <a:extLst>
              <a:ext uri="{FF2B5EF4-FFF2-40B4-BE49-F238E27FC236}">
                <a16:creationId xmlns:a16="http://schemas.microsoft.com/office/drawing/2014/main" id="{6D2959D7-9B97-024B-B2F3-3DEC7791F248}"/>
              </a:ext>
            </a:extLst>
          </p:cNvPr>
          <p:cNvPicPr>
            <a:picLocks noChangeAspect="1"/>
          </p:cNvPicPr>
          <p:nvPr/>
        </p:nvPicPr>
        <p:blipFill>
          <a:blip r:embed="rId2"/>
          <a:stretch>
            <a:fillRect/>
          </a:stretch>
        </p:blipFill>
        <p:spPr>
          <a:xfrm>
            <a:off x="348619" y="320913"/>
            <a:ext cx="659444" cy="606385"/>
          </a:xfrm>
          <a:prstGeom prst="rect">
            <a:avLst/>
          </a:prstGeom>
        </p:spPr>
      </p:pic>
      <p:sp>
        <p:nvSpPr>
          <p:cNvPr id="61" name="Arc 60">
            <a:extLst>
              <a:ext uri="{FF2B5EF4-FFF2-40B4-BE49-F238E27FC236}">
                <a16:creationId xmlns:a16="http://schemas.microsoft.com/office/drawing/2014/main" id="{928FE9DE-7554-4248-AFD3-86B28664EF4B}"/>
              </a:ext>
            </a:extLst>
          </p:cNvPr>
          <p:cNvSpPr/>
          <p:nvPr/>
        </p:nvSpPr>
        <p:spPr>
          <a:xfrm>
            <a:off x="279234" y="871606"/>
            <a:ext cx="4140200" cy="371976"/>
          </a:xfrm>
          <a:prstGeom prst="arc">
            <a:avLst>
              <a:gd name="adj1" fmla="val 11175276"/>
              <a:gd name="adj2" fmla="val 21089568"/>
            </a:avLst>
          </a:prstGeom>
          <a:ln w="38100">
            <a:solidFill>
              <a:srgbClr val="26C2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3B739C65-92A3-7848-AFAD-88427AFD45EA}"/>
              </a:ext>
            </a:extLst>
          </p:cNvPr>
          <p:cNvPicPr>
            <a:picLocks noChangeAspect="1"/>
          </p:cNvPicPr>
          <p:nvPr/>
        </p:nvPicPr>
        <p:blipFill>
          <a:blip r:embed="rId3"/>
          <a:stretch>
            <a:fillRect/>
          </a:stretch>
        </p:blipFill>
        <p:spPr>
          <a:xfrm>
            <a:off x="10388599" y="5740902"/>
            <a:ext cx="1862166" cy="1164435"/>
          </a:xfrm>
          <a:prstGeom prst="rect">
            <a:avLst/>
          </a:prstGeom>
        </p:spPr>
      </p:pic>
      <p:pic>
        <p:nvPicPr>
          <p:cNvPr id="6" name="Picture 5">
            <a:extLst>
              <a:ext uri="{FF2B5EF4-FFF2-40B4-BE49-F238E27FC236}">
                <a16:creationId xmlns:a16="http://schemas.microsoft.com/office/drawing/2014/main" id="{36D1E68F-0CA3-F348-B643-78E541CA5337}"/>
              </a:ext>
            </a:extLst>
          </p:cNvPr>
          <p:cNvPicPr>
            <a:picLocks noChangeAspect="1"/>
          </p:cNvPicPr>
          <p:nvPr/>
        </p:nvPicPr>
        <p:blipFill rotWithShape="1">
          <a:blip r:embed="rId4"/>
          <a:srcRect l="34966" r="30316"/>
          <a:stretch/>
        </p:blipFill>
        <p:spPr>
          <a:xfrm flipH="1">
            <a:off x="10388599" y="1533384"/>
            <a:ext cx="1803401" cy="5530207"/>
          </a:xfrm>
          <a:prstGeom prst="rect">
            <a:avLst/>
          </a:prstGeom>
          <a:effectLst>
            <a:glow rad="101600">
              <a:srgbClr val="8B2A50">
                <a:alpha val="25000"/>
              </a:srgbClr>
            </a:glow>
          </a:effectLst>
        </p:spPr>
      </p:pic>
      <p:sp>
        <p:nvSpPr>
          <p:cNvPr id="3" name="TextBox 2">
            <a:extLst>
              <a:ext uri="{FF2B5EF4-FFF2-40B4-BE49-F238E27FC236}">
                <a16:creationId xmlns:a16="http://schemas.microsoft.com/office/drawing/2014/main" id="{6E3BAC93-0C76-C043-ACF9-C8351B9C8CDF}"/>
              </a:ext>
            </a:extLst>
          </p:cNvPr>
          <p:cNvSpPr txBox="1"/>
          <p:nvPr/>
        </p:nvSpPr>
        <p:spPr>
          <a:xfrm>
            <a:off x="348618" y="1128388"/>
            <a:ext cx="10178411" cy="5632311"/>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Cholewa, B., Goodman, R. D., West-Olatunji, C., &amp; Amatea, E. (2014). A qualitative examination of the impact of culturally 	responsive 	educational practices on the psychological well-being of students of color. </a:t>
            </a:r>
            <a:r>
              <a:rPr lang="en-US" sz="1500" i="1" dirty="0">
                <a:latin typeface="Times New Roman" panose="02020603050405020304" pitchFamily="18" charset="0"/>
                <a:cs typeface="Times New Roman" panose="02020603050405020304" pitchFamily="18" charset="0"/>
              </a:rPr>
              <a:t>The Urban Review</a:t>
            </a:r>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46</a:t>
            </a:r>
            <a:r>
              <a:rPr lang="en-US" sz="1500" dirty="0">
                <a:latin typeface="Times New Roman" panose="02020603050405020304" pitchFamily="18" charset="0"/>
                <a:cs typeface="Times New Roman" panose="02020603050405020304" pitchFamily="18" charset="0"/>
              </a:rPr>
              <a:t>(4), 574-	596.</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Chu, S. Y., &amp; Garcia, S. B. (2018). Collective teacher efficacy and culturally responsive teaching efficacy of inservice 	special 	education teachers in the United States. </a:t>
            </a:r>
            <a:r>
              <a:rPr lang="en-US" sz="1500" i="1" dirty="0">
                <a:latin typeface="Times New Roman" panose="02020603050405020304" pitchFamily="18" charset="0"/>
                <a:cs typeface="Times New Roman" panose="02020603050405020304" pitchFamily="18" charset="0"/>
              </a:rPr>
              <a:t>Urban Education</a:t>
            </a:r>
            <a:r>
              <a:rPr lang="en-US" sz="1500" dirty="0">
                <a:latin typeface="Times New Roman" panose="02020603050405020304" pitchFamily="18" charset="0"/>
                <a:cs typeface="Times New Roman" panose="02020603050405020304" pitchFamily="18" charset="0"/>
              </a:rPr>
              <a:t>, 0042085918770720.</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Cruz, R. A., Manchanda, S., Firestone, A. R., &amp; Rodl, J. E. (2020). An examination of teachers’ culturally responsive 	teaching 	self-efficacy. </a:t>
            </a:r>
            <a:r>
              <a:rPr lang="en-US" sz="1500" i="1" dirty="0">
                <a:latin typeface="Times New Roman" panose="02020603050405020304" pitchFamily="18" charset="0"/>
                <a:cs typeface="Times New Roman" panose="02020603050405020304" pitchFamily="18" charset="0"/>
              </a:rPr>
              <a:t>Teacher Education and Special Education</a:t>
            </a:r>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43</a:t>
            </a:r>
            <a:r>
              <a:rPr lang="en-US" sz="1500" dirty="0">
                <a:latin typeface="Times New Roman" panose="02020603050405020304" pitchFamily="18" charset="0"/>
                <a:cs typeface="Times New Roman" panose="02020603050405020304" pitchFamily="18" charset="0"/>
              </a:rPr>
              <a:t>(3), 197-214.</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Gay, G. (2002).  Preparing for culturally responsive teaching.  </a:t>
            </a:r>
            <a:r>
              <a:rPr lang="en-US" sz="1500" i="1" dirty="0">
                <a:latin typeface="Times New Roman" panose="02020603050405020304" pitchFamily="18" charset="0"/>
                <a:cs typeface="Times New Roman" panose="02020603050405020304" pitchFamily="18" charset="0"/>
              </a:rPr>
              <a:t>Journal of Teacher Education, 53</a:t>
            </a:r>
            <a:r>
              <a:rPr lang="en-US" sz="1500" dirty="0">
                <a:latin typeface="Times New Roman" panose="02020603050405020304" pitchFamily="18" charset="0"/>
                <a:cs typeface="Times New Roman" panose="02020603050405020304" pitchFamily="18" charset="0"/>
              </a:rPr>
              <a:t>, 106-116. doi: 	10.1177/0022487102053002003.</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Gay, G. (2010).  </a:t>
            </a:r>
            <a:r>
              <a:rPr lang="en-US" sz="1500" i="1" dirty="0">
                <a:latin typeface="Times New Roman" panose="02020603050405020304" pitchFamily="18" charset="0"/>
                <a:cs typeface="Times New Roman" panose="02020603050405020304" pitchFamily="18" charset="0"/>
              </a:rPr>
              <a:t>Culturally responsive teaching: Theory, research, and practice</a:t>
            </a:r>
            <a:r>
              <a:rPr lang="en-US" sz="1500" dirty="0">
                <a:latin typeface="Times New Roman" panose="02020603050405020304" pitchFamily="18" charset="0"/>
                <a:cs typeface="Times New Roman" panose="02020603050405020304" pitchFamily="18" charset="0"/>
              </a:rPr>
              <a:t> (2</a:t>
            </a:r>
            <a:r>
              <a:rPr lang="en-US" sz="1500" baseline="30000" dirty="0">
                <a:latin typeface="Times New Roman" panose="02020603050405020304" pitchFamily="18" charset="0"/>
                <a:cs typeface="Times New Roman" panose="02020603050405020304" pitchFamily="18" charset="0"/>
              </a:rPr>
              <a:t>nd</a:t>
            </a:r>
            <a:r>
              <a:rPr lang="en-US" sz="1500" dirty="0">
                <a:latin typeface="Times New Roman" panose="02020603050405020304" pitchFamily="18" charset="0"/>
                <a:cs typeface="Times New Roman" panose="02020603050405020304" pitchFamily="18" charset="0"/>
              </a:rPr>
              <a:t> ed.).  New York, NY: Teachers College 	Press.</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Gay, G., &amp; Kirkland, K. (2003).  Developing cultural critical consciousness and self-reflection in preservice teacher education.  	</a:t>
            </a:r>
            <a:r>
              <a:rPr lang="en-US" sz="1500" i="1" dirty="0">
                <a:latin typeface="Times New Roman" panose="02020603050405020304" pitchFamily="18" charset="0"/>
                <a:cs typeface="Times New Roman" panose="02020603050405020304" pitchFamily="18" charset="0"/>
              </a:rPr>
              <a:t>Theory into Practice</a:t>
            </a:r>
            <a:r>
              <a:rPr lang="en-US" sz="1500" dirty="0">
                <a:latin typeface="Times New Roman" panose="02020603050405020304" pitchFamily="18" charset="0"/>
                <a:cs typeface="Times New Roman" panose="02020603050405020304" pitchFamily="18" charset="0"/>
              </a:rPr>
              <a:t>, 42, 181-187. doi: 10.127/215430421tip4203_3</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Johnson, R. B., &amp; Christensen, L. B. (2020). Educational research: quantitative, qualitative, and mixed approaches (7th 	ed.). 	SAGE. </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Judd, J. B. Practitioner Research as Catalyst for Culturally Responsive Teaching.</a:t>
            </a:r>
          </a:p>
          <a:p>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3794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6D0FE4-B951-5543-9043-BEE2F36A5012}"/>
              </a:ext>
            </a:extLst>
          </p:cNvPr>
          <p:cNvSpPr/>
          <p:nvPr/>
        </p:nvSpPr>
        <p:spPr>
          <a:xfrm>
            <a:off x="9901252" y="0"/>
            <a:ext cx="2290748" cy="6858000"/>
          </a:xfrm>
          <a:prstGeom prst="rect">
            <a:avLst/>
          </a:prstGeom>
          <a:solidFill>
            <a:srgbClr val="86C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1A85F4A-CFD3-E44E-9D40-0A310ECB7085}"/>
              </a:ext>
            </a:extLst>
          </p:cNvPr>
          <p:cNvSpPr/>
          <p:nvPr/>
        </p:nvSpPr>
        <p:spPr>
          <a:xfrm>
            <a:off x="0" y="0"/>
            <a:ext cx="984173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3;p14">
            <a:extLst>
              <a:ext uri="{FF2B5EF4-FFF2-40B4-BE49-F238E27FC236}">
                <a16:creationId xmlns:a16="http://schemas.microsoft.com/office/drawing/2014/main" id="{5DAAA3CE-5AB2-4648-8C41-C37AF626A74C}"/>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INTRODUCTION OF THE TOPIC</a:t>
            </a:r>
            <a:endParaRPr lang="es-ES" sz="3000" dirty="0">
              <a:solidFill>
                <a:schemeClr val="tx1"/>
              </a:solidFill>
              <a:latin typeface="Century Gothic" panose="020B0502020202020204" pitchFamily="34" charset="0"/>
            </a:endParaRPr>
          </a:p>
        </p:txBody>
      </p:sp>
      <p:cxnSp>
        <p:nvCxnSpPr>
          <p:cNvPr id="4" name="Google Shape;115;p14">
            <a:extLst>
              <a:ext uri="{FF2B5EF4-FFF2-40B4-BE49-F238E27FC236}">
                <a16:creationId xmlns:a16="http://schemas.microsoft.com/office/drawing/2014/main" id="{6D074EED-A58D-A548-BB36-19AD6B110534}"/>
              </a:ext>
            </a:extLst>
          </p:cNvPr>
          <p:cNvCxnSpPr/>
          <p:nvPr/>
        </p:nvCxnSpPr>
        <p:spPr>
          <a:xfrm>
            <a:off x="450293" y="1362270"/>
            <a:ext cx="1229217" cy="0"/>
          </a:xfrm>
          <a:prstGeom prst="straightConnector1">
            <a:avLst/>
          </a:prstGeom>
          <a:noFill/>
          <a:ln w="19050" cap="flat" cmpd="sng">
            <a:solidFill>
              <a:srgbClr val="8B2A50"/>
            </a:solidFill>
            <a:prstDash val="solid"/>
            <a:miter lim="800000"/>
            <a:headEnd type="none" w="sm" len="sm"/>
            <a:tailEnd type="none" w="sm" len="sm"/>
          </a:ln>
        </p:spPr>
      </p:cxnSp>
      <p:sp>
        <p:nvSpPr>
          <p:cNvPr id="5" name="Google Shape;165;p16">
            <a:extLst>
              <a:ext uri="{FF2B5EF4-FFF2-40B4-BE49-F238E27FC236}">
                <a16:creationId xmlns:a16="http://schemas.microsoft.com/office/drawing/2014/main" id="{7F2ADAC1-8E07-4D49-B25C-5969CF0C4DF5}"/>
              </a:ext>
            </a:extLst>
          </p:cNvPr>
          <p:cNvSpPr txBox="1"/>
          <p:nvPr/>
        </p:nvSpPr>
        <p:spPr>
          <a:xfrm>
            <a:off x="348619" y="916610"/>
            <a:ext cx="7866635" cy="369332"/>
          </a:xfrm>
          <a:prstGeom prst="rect">
            <a:avLst/>
          </a:prstGeom>
          <a:noFill/>
          <a:ln>
            <a:noFill/>
          </a:ln>
        </p:spPr>
        <p:txBody>
          <a:bodyPr spcFirstLastPara="1" wrap="square" lIns="91425" tIns="45700" rIns="91425" bIns="45700" anchor="t" anchorCtr="0">
            <a:noAutofit/>
          </a:bodyPr>
          <a:lstStyle/>
          <a:p>
            <a:pPr lvl="0"/>
            <a:r>
              <a:rPr lang="es-ES" sz="15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500" dirty="0">
              <a:solidFill>
                <a:schemeClr val="tx1"/>
              </a:solidFill>
              <a:latin typeface="Century Gothic" panose="020B0502020202020204" pitchFamily="34" charset="0"/>
            </a:endParaRPr>
          </a:p>
        </p:txBody>
      </p:sp>
      <p:pic>
        <p:nvPicPr>
          <p:cNvPr id="8" name="Picture 7">
            <a:extLst>
              <a:ext uri="{FF2B5EF4-FFF2-40B4-BE49-F238E27FC236}">
                <a16:creationId xmlns:a16="http://schemas.microsoft.com/office/drawing/2014/main" id="{82EA6908-5EAB-F245-9FD8-EB3A9EA02FF1}"/>
              </a:ext>
            </a:extLst>
          </p:cNvPr>
          <p:cNvPicPr>
            <a:picLocks noChangeAspect="1"/>
          </p:cNvPicPr>
          <p:nvPr/>
        </p:nvPicPr>
        <p:blipFill>
          <a:blip r:embed="rId2"/>
          <a:stretch>
            <a:fillRect/>
          </a:stretch>
        </p:blipFill>
        <p:spPr>
          <a:xfrm>
            <a:off x="348619" y="320913"/>
            <a:ext cx="659444" cy="606385"/>
          </a:xfrm>
          <a:prstGeom prst="rect">
            <a:avLst/>
          </a:prstGeom>
        </p:spPr>
      </p:pic>
      <p:sp>
        <p:nvSpPr>
          <p:cNvPr id="9" name="Google Shape;167;p16">
            <a:extLst>
              <a:ext uri="{FF2B5EF4-FFF2-40B4-BE49-F238E27FC236}">
                <a16:creationId xmlns:a16="http://schemas.microsoft.com/office/drawing/2014/main" id="{B478218A-8139-AE46-B3ED-435A787D18FD}"/>
              </a:ext>
            </a:extLst>
          </p:cNvPr>
          <p:cNvSpPr txBox="1"/>
          <p:nvPr/>
        </p:nvSpPr>
        <p:spPr>
          <a:xfrm>
            <a:off x="348619" y="1792779"/>
            <a:ext cx="8866121" cy="1569660"/>
          </a:xfrm>
          <a:prstGeom prst="rect">
            <a:avLst/>
          </a:prstGeom>
          <a:noFill/>
          <a:ln>
            <a:noFill/>
          </a:ln>
        </p:spPr>
        <p:txBody>
          <a:bodyPr spcFirstLastPara="1" wrap="square" lIns="91425" tIns="45700" rIns="91425" bIns="45700" anchor="t" anchorCtr="0">
            <a:noAutofit/>
          </a:bodyPr>
          <a:lstStyle/>
          <a:p>
            <a:pPr marL="342900" indent="-342900" algn="just">
              <a:buFont typeface="Arial" panose="020B0604020202020204" pitchFamily="34" charset="0"/>
              <a:buChar char="•"/>
            </a:pPr>
            <a:r>
              <a:rPr lang="en-US" sz="2200" dirty="0">
                <a:solidFill>
                  <a:srgbClr val="3F3F3F"/>
                </a:solidFill>
                <a:latin typeface="Times New Roman" panose="02020603050405020304" pitchFamily="18" charset="0"/>
                <a:ea typeface="Barlow"/>
                <a:cs typeface="Times New Roman" panose="02020603050405020304" pitchFamily="18" charset="0"/>
                <a:sym typeface="Barlow"/>
              </a:rPr>
              <a:t>79.3% of </a:t>
            </a:r>
            <a:r>
              <a:rPr lang="en-US" sz="2200" dirty="0">
                <a:solidFill>
                  <a:srgbClr val="1F1F1F"/>
                </a:solidFill>
                <a:latin typeface="Times New Roman" panose="02020603050405020304" pitchFamily="18" charset="0"/>
                <a:cs typeface="Times New Roman" panose="02020603050405020304" pitchFamily="18" charset="0"/>
              </a:rPr>
              <a:t>public school teachers are white; </a:t>
            </a:r>
          </a:p>
          <a:p>
            <a:pPr marL="285750" indent="-285750" algn="just">
              <a:buFont typeface="Arial" panose="020B0604020202020204" pitchFamily="34" charset="0"/>
              <a:buChar char="•"/>
            </a:pPr>
            <a:r>
              <a:rPr lang="en-US" sz="2200" dirty="0">
                <a:solidFill>
                  <a:srgbClr val="1F1F1F"/>
                </a:solidFill>
                <a:latin typeface="Times New Roman" panose="02020603050405020304" pitchFamily="18" charset="0"/>
                <a:cs typeface="Times New Roman" panose="02020603050405020304" pitchFamily="18" charset="0"/>
              </a:rPr>
              <a:t>9.3 percent are Hispanic; </a:t>
            </a:r>
          </a:p>
          <a:p>
            <a:pPr marL="285750" indent="-285750" algn="just">
              <a:buFont typeface="Arial" panose="020B0604020202020204" pitchFamily="34" charset="0"/>
              <a:buChar char="•"/>
            </a:pPr>
            <a:r>
              <a:rPr lang="en-US" sz="2200" dirty="0">
                <a:solidFill>
                  <a:srgbClr val="1F1F1F"/>
                </a:solidFill>
                <a:latin typeface="Times New Roman" panose="02020603050405020304" pitchFamily="18" charset="0"/>
                <a:cs typeface="Times New Roman" panose="02020603050405020304" pitchFamily="18" charset="0"/>
              </a:rPr>
              <a:t>7% Black, and; </a:t>
            </a:r>
          </a:p>
          <a:p>
            <a:pPr marL="285750" indent="-285750" algn="just">
              <a:buFont typeface="Arial" panose="020B0604020202020204" pitchFamily="34" charset="0"/>
              <a:buChar char="•"/>
            </a:pPr>
            <a:r>
              <a:rPr lang="en-US" sz="2200" dirty="0">
                <a:solidFill>
                  <a:srgbClr val="1F1F1F"/>
                </a:solidFill>
                <a:latin typeface="Times New Roman" panose="02020603050405020304" pitchFamily="18" charset="0"/>
                <a:cs typeface="Times New Roman" panose="02020603050405020304" pitchFamily="18" charset="0"/>
              </a:rPr>
              <a:t>2% Asian</a:t>
            </a:r>
            <a:r>
              <a:rPr lang="en-US" sz="1000" baseline="70000" dirty="0">
                <a:solidFill>
                  <a:srgbClr val="1F1F1F"/>
                </a:solidFill>
                <a:latin typeface="Times New Roman" panose="02020603050405020304" pitchFamily="18" charset="0"/>
                <a:cs typeface="Times New Roman" panose="02020603050405020304" pitchFamily="18" charset="0"/>
              </a:rPr>
              <a:t>1</a:t>
            </a:r>
          </a:p>
          <a:p>
            <a:pPr marL="285750" indent="-285750" algn="just">
              <a:buFont typeface="Arial" panose="020B0604020202020204" pitchFamily="34" charset="0"/>
              <a:buChar char="•"/>
            </a:pPr>
            <a:endParaRPr lang="en-US" sz="2200" dirty="0">
              <a:solidFill>
                <a:srgbClr val="1F1F1F"/>
              </a:solidFill>
              <a:latin typeface="Times New Roman" panose="02020603050405020304" pitchFamily="18" charset="0"/>
              <a:cs typeface="Times New Roman" panose="02020603050405020304" pitchFamily="18" charset="0"/>
            </a:endParaRPr>
          </a:p>
          <a:p>
            <a:pPr algn="just"/>
            <a:r>
              <a:rPr lang="en-US" sz="2200" dirty="0">
                <a:solidFill>
                  <a:srgbClr val="1F1F1F"/>
                </a:solidFill>
                <a:latin typeface="Times New Roman" panose="02020603050405020304" pitchFamily="18" charset="0"/>
                <a:cs typeface="Times New Roman" panose="02020603050405020304" pitchFamily="18" charset="0"/>
              </a:rPr>
              <a:t>More than </a:t>
            </a:r>
            <a:r>
              <a:rPr lang="en-US" sz="2200" dirty="0">
                <a:solidFill>
                  <a:srgbClr val="3F3F3F"/>
                </a:solidFill>
                <a:latin typeface="Times New Roman" panose="02020603050405020304" pitchFamily="18" charset="0"/>
                <a:ea typeface="Barlow"/>
                <a:cs typeface="Times New Roman" panose="02020603050405020304" pitchFamily="18" charset="0"/>
                <a:sym typeface="Barlow"/>
              </a:rPr>
              <a:t>50% of the student population is of color and greater than 20% of students live in poverty</a:t>
            </a:r>
            <a:r>
              <a:rPr lang="en-US" sz="1000" baseline="70000" dirty="0">
                <a:solidFill>
                  <a:srgbClr val="3F3F3F"/>
                </a:solidFill>
                <a:latin typeface="Times New Roman" panose="02020603050405020304" pitchFamily="18" charset="0"/>
                <a:ea typeface="Barlow"/>
                <a:cs typeface="Times New Roman" panose="02020603050405020304" pitchFamily="18" charset="0"/>
                <a:sym typeface="Barlow"/>
              </a:rPr>
              <a:t>2</a:t>
            </a:r>
            <a:r>
              <a:rPr lang="en-US" sz="2200" dirty="0">
                <a:solidFill>
                  <a:srgbClr val="3F3F3F"/>
                </a:solidFill>
                <a:latin typeface="Times New Roman" panose="02020603050405020304" pitchFamily="18" charset="0"/>
                <a:ea typeface="Barlow"/>
                <a:cs typeface="Times New Roman" panose="02020603050405020304" pitchFamily="18" charset="0"/>
                <a:sym typeface="Barlow"/>
              </a:rPr>
              <a:t>. Schools are projected to be 54% students of color by 2025, so now is the time to ensure teachers entering the profession are prepared to deliver high-quality instruction to all students. </a:t>
            </a:r>
          </a:p>
          <a:p>
            <a:pPr algn="just"/>
            <a:endParaRPr lang="en-US" sz="500" dirty="0">
              <a:solidFill>
                <a:srgbClr val="3F3F3F"/>
              </a:solidFill>
              <a:latin typeface="Times New Roman" panose="02020603050405020304" pitchFamily="18" charset="0"/>
              <a:ea typeface="Barlow"/>
              <a:cs typeface="Times New Roman" panose="02020603050405020304" pitchFamily="18" charset="0"/>
              <a:sym typeface="Barlow"/>
            </a:endParaRPr>
          </a:p>
          <a:p>
            <a:pPr algn="just"/>
            <a:endParaRPr lang="en-US" sz="500" dirty="0">
              <a:solidFill>
                <a:srgbClr val="3F3F3F"/>
              </a:solidFill>
              <a:latin typeface="Times New Roman" panose="02020603050405020304" pitchFamily="18" charset="0"/>
              <a:ea typeface="Barlow"/>
              <a:cs typeface="Times New Roman" panose="02020603050405020304" pitchFamily="18" charset="0"/>
              <a:sym typeface="Barlow"/>
            </a:endParaRPr>
          </a:p>
          <a:p>
            <a:pPr algn="just"/>
            <a:r>
              <a:rPr lang="en-US" sz="2200" dirty="0">
                <a:solidFill>
                  <a:srgbClr val="3F3F3F"/>
                </a:solidFill>
                <a:latin typeface="Times New Roman" panose="02020603050405020304" pitchFamily="18" charset="0"/>
                <a:ea typeface="Barlow"/>
                <a:cs typeface="Times New Roman" panose="02020603050405020304" pitchFamily="18" charset="0"/>
                <a:sym typeface="Barlow"/>
              </a:rPr>
              <a:t>Ethnic minority and low income students are likely to have teachers whose cultural backgrounds differ from their own. Such cultural dis-synchrony (Irvine, 2003) has contributed to inequitable and sometimes oppressive educational experiences for CLD students.</a:t>
            </a:r>
          </a:p>
          <a:p>
            <a:pPr algn="just"/>
            <a:endParaRPr lang="en-US" sz="900" baseline="30000" dirty="0">
              <a:solidFill>
                <a:srgbClr val="3F3F3F"/>
              </a:solidFill>
              <a:latin typeface="Times New Roman" panose="02020603050405020304" pitchFamily="18" charset="0"/>
              <a:ea typeface="Barlow"/>
              <a:cs typeface="Times New Roman" panose="02020603050405020304" pitchFamily="18" charset="0"/>
              <a:sym typeface="Barlow"/>
            </a:endParaRPr>
          </a:p>
          <a:p>
            <a:pPr algn="just"/>
            <a:r>
              <a:rPr lang="en-US" sz="900" baseline="30000" dirty="0">
                <a:solidFill>
                  <a:srgbClr val="3F3F3F"/>
                </a:solidFill>
                <a:latin typeface="Times New Roman" panose="02020603050405020304" pitchFamily="18" charset="0"/>
                <a:ea typeface="Barlow"/>
                <a:cs typeface="Times New Roman" panose="02020603050405020304" pitchFamily="18" charset="0"/>
                <a:sym typeface="Barlow"/>
              </a:rPr>
              <a:t>1</a:t>
            </a:r>
            <a:r>
              <a:rPr lang="en-US" sz="900" dirty="0">
                <a:solidFill>
                  <a:srgbClr val="3F3F3F"/>
                </a:solidFill>
                <a:latin typeface="Times New Roman" panose="02020603050405020304" pitchFamily="18" charset="0"/>
                <a:ea typeface="Barlow"/>
                <a:cs typeface="Times New Roman" panose="02020603050405020304" pitchFamily="18" charset="0"/>
                <a:sym typeface="Barlow"/>
              </a:rPr>
              <a:t>U.S. Department of Education, Teacher and Principal Survey, 2017.</a:t>
            </a:r>
          </a:p>
          <a:p>
            <a:pPr algn="just"/>
            <a:r>
              <a:rPr lang="en-US" sz="900" baseline="30000" dirty="0">
                <a:solidFill>
                  <a:srgbClr val="3F3F3F"/>
                </a:solidFill>
                <a:latin typeface="Times New Roman" panose="02020603050405020304" pitchFamily="18" charset="0"/>
                <a:cs typeface="Times New Roman" panose="02020603050405020304" pitchFamily="18" charset="0"/>
                <a:sym typeface="Barlow"/>
              </a:rPr>
              <a:t>2</a:t>
            </a:r>
            <a:r>
              <a:rPr lang="en-US" sz="900" dirty="0">
                <a:solidFill>
                  <a:srgbClr val="3F3F3F"/>
                </a:solidFill>
                <a:latin typeface="Times New Roman" panose="02020603050405020304" pitchFamily="18" charset="0"/>
                <a:ea typeface="Barlow"/>
                <a:cs typeface="Times New Roman" panose="02020603050405020304" pitchFamily="18" charset="0"/>
                <a:sym typeface="Barlow"/>
              </a:rPr>
              <a:t>U.S. Department of Commerce, 2015; U.S. Department of Education, 2018.</a:t>
            </a:r>
            <a:endParaRPr lang="en-US" sz="900" dirty="0">
              <a:solidFill>
                <a:srgbClr val="1F1F1F"/>
              </a:solidFill>
              <a:latin typeface="Times New Roman" panose="02020603050405020304" pitchFamily="18" charset="0"/>
              <a:cs typeface="Times New Roman" panose="02020603050405020304" pitchFamily="18" charset="0"/>
            </a:endParaRPr>
          </a:p>
          <a:p>
            <a:pPr lvl="0" algn="just"/>
            <a:endParaRPr lang="en-US" sz="2200" dirty="0">
              <a:solidFill>
                <a:srgbClr val="3F3F3F"/>
              </a:solidFill>
              <a:latin typeface="Times New Roman" panose="02020603050405020304" pitchFamily="18" charset="0"/>
              <a:ea typeface="Barlow"/>
              <a:cs typeface="Times New Roman" panose="02020603050405020304" pitchFamily="18" charset="0"/>
              <a:sym typeface="Barlow"/>
            </a:endParaRPr>
          </a:p>
        </p:txBody>
      </p:sp>
      <p:sp>
        <p:nvSpPr>
          <p:cNvPr id="7" name="Rectangle 6">
            <a:extLst>
              <a:ext uri="{FF2B5EF4-FFF2-40B4-BE49-F238E27FC236}">
                <a16:creationId xmlns:a16="http://schemas.microsoft.com/office/drawing/2014/main" id="{675D3B59-AFB8-F648-984E-C5B69233F9AC}"/>
              </a:ext>
            </a:extLst>
          </p:cNvPr>
          <p:cNvSpPr/>
          <p:nvPr/>
        </p:nvSpPr>
        <p:spPr>
          <a:xfrm>
            <a:off x="9901252" y="2577609"/>
            <a:ext cx="2290748" cy="4078039"/>
          </a:xfrm>
          <a:prstGeom prst="rect">
            <a:avLst/>
          </a:prstGeom>
          <a:noFill/>
          <a:ln>
            <a:noFill/>
          </a:ln>
        </p:spPr>
        <p:txBody>
          <a:bodyPr wrap="square">
            <a:spAutoFit/>
          </a:bodyPr>
          <a:lstStyle/>
          <a:p>
            <a:pPr algn="ctr"/>
            <a:r>
              <a:rPr lang="en-US" sz="1850" dirty="0">
                <a:solidFill>
                  <a:schemeClr val="tx1"/>
                </a:solidFill>
                <a:latin typeface="Times New Roman" panose="02020603050405020304" pitchFamily="18" charset="0"/>
                <a:ea typeface="Barlow"/>
                <a:cs typeface="Times New Roman" panose="02020603050405020304" pitchFamily="18" charset="0"/>
                <a:sym typeface="Barlow"/>
              </a:rPr>
              <a:t>Although CRT can have positive effects on student outcomes, little research has examined teachers’ self-efficacy to implement these CRT practices effectively and no research studies could be found regarding TPP candidates perceptions of CRT readiness.</a:t>
            </a:r>
            <a:endParaRPr lang="en-US" sz="1850" dirty="0">
              <a:solidFill>
                <a:schemeClr val="tx1"/>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AD2B151-3E7B-A642-82D4-9BEE40ACD8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9214624" y="-103108"/>
            <a:ext cx="2573108" cy="2672327"/>
          </a:xfrm>
          <a:prstGeom prst="rect">
            <a:avLst/>
          </a:prstGeom>
        </p:spPr>
      </p:pic>
    </p:spTree>
    <p:extLst>
      <p:ext uri="{BB962C8B-B14F-4D97-AF65-F5344CB8AC3E}">
        <p14:creationId xmlns:p14="http://schemas.microsoft.com/office/powerpoint/2010/main" val="121844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5F4A-CFD3-E44E-9D40-0A310ECB708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113;p14">
            <a:extLst>
              <a:ext uri="{FF2B5EF4-FFF2-40B4-BE49-F238E27FC236}">
                <a16:creationId xmlns:a16="http://schemas.microsoft.com/office/drawing/2014/main" id="{1CAFCC07-FFDA-2344-80FC-B9EEC83FE0A4}"/>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REFERENCES</a:t>
            </a:r>
            <a:endParaRPr lang="es-ES" sz="3000" dirty="0">
              <a:solidFill>
                <a:schemeClr val="tx1"/>
              </a:solidFill>
              <a:latin typeface="Century Gothic" panose="020B0502020202020204" pitchFamily="34" charset="0"/>
            </a:endParaRPr>
          </a:p>
        </p:txBody>
      </p:sp>
      <p:pic>
        <p:nvPicPr>
          <p:cNvPr id="14" name="Picture 13">
            <a:extLst>
              <a:ext uri="{FF2B5EF4-FFF2-40B4-BE49-F238E27FC236}">
                <a16:creationId xmlns:a16="http://schemas.microsoft.com/office/drawing/2014/main" id="{6D2959D7-9B97-024B-B2F3-3DEC7791F248}"/>
              </a:ext>
            </a:extLst>
          </p:cNvPr>
          <p:cNvPicPr>
            <a:picLocks noChangeAspect="1"/>
          </p:cNvPicPr>
          <p:nvPr/>
        </p:nvPicPr>
        <p:blipFill>
          <a:blip r:embed="rId2"/>
          <a:stretch>
            <a:fillRect/>
          </a:stretch>
        </p:blipFill>
        <p:spPr>
          <a:xfrm>
            <a:off x="348619" y="320913"/>
            <a:ext cx="659444" cy="606385"/>
          </a:xfrm>
          <a:prstGeom prst="rect">
            <a:avLst/>
          </a:prstGeom>
        </p:spPr>
      </p:pic>
      <p:sp>
        <p:nvSpPr>
          <p:cNvPr id="61" name="Arc 60">
            <a:extLst>
              <a:ext uri="{FF2B5EF4-FFF2-40B4-BE49-F238E27FC236}">
                <a16:creationId xmlns:a16="http://schemas.microsoft.com/office/drawing/2014/main" id="{928FE9DE-7554-4248-AFD3-86B28664EF4B}"/>
              </a:ext>
            </a:extLst>
          </p:cNvPr>
          <p:cNvSpPr/>
          <p:nvPr/>
        </p:nvSpPr>
        <p:spPr>
          <a:xfrm>
            <a:off x="279234" y="871606"/>
            <a:ext cx="4140200" cy="371976"/>
          </a:xfrm>
          <a:prstGeom prst="arc">
            <a:avLst>
              <a:gd name="adj1" fmla="val 11175276"/>
              <a:gd name="adj2" fmla="val 21089568"/>
            </a:avLst>
          </a:prstGeom>
          <a:ln w="38100">
            <a:solidFill>
              <a:srgbClr val="26C2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3B739C65-92A3-7848-AFAD-88427AFD45EA}"/>
              </a:ext>
            </a:extLst>
          </p:cNvPr>
          <p:cNvPicPr>
            <a:picLocks noChangeAspect="1"/>
          </p:cNvPicPr>
          <p:nvPr/>
        </p:nvPicPr>
        <p:blipFill>
          <a:blip r:embed="rId3"/>
          <a:stretch>
            <a:fillRect/>
          </a:stretch>
        </p:blipFill>
        <p:spPr>
          <a:xfrm>
            <a:off x="10388599" y="5740902"/>
            <a:ext cx="1862166" cy="1164435"/>
          </a:xfrm>
          <a:prstGeom prst="rect">
            <a:avLst/>
          </a:prstGeom>
        </p:spPr>
      </p:pic>
      <p:pic>
        <p:nvPicPr>
          <p:cNvPr id="6" name="Picture 5">
            <a:extLst>
              <a:ext uri="{FF2B5EF4-FFF2-40B4-BE49-F238E27FC236}">
                <a16:creationId xmlns:a16="http://schemas.microsoft.com/office/drawing/2014/main" id="{36D1E68F-0CA3-F348-B643-78E541CA5337}"/>
              </a:ext>
            </a:extLst>
          </p:cNvPr>
          <p:cNvPicPr>
            <a:picLocks noChangeAspect="1"/>
          </p:cNvPicPr>
          <p:nvPr/>
        </p:nvPicPr>
        <p:blipFill rotWithShape="1">
          <a:blip r:embed="rId4"/>
          <a:srcRect l="34966" r="30316"/>
          <a:stretch/>
        </p:blipFill>
        <p:spPr>
          <a:xfrm flipH="1">
            <a:off x="10388599" y="1533384"/>
            <a:ext cx="1803401" cy="5530207"/>
          </a:xfrm>
          <a:prstGeom prst="rect">
            <a:avLst/>
          </a:prstGeom>
          <a:effectLst>
            <a:glow rad="101600">
              <a:srgbClr val="8B2A50">
                <a:alpha val="25000"/>
              </a:srgbClr>
            </a:glow>
          </a:effectLst>
        </p:spPr>
      </p:pic>
      <p:sp>
        <p:nvSpPr>
          <p:cNvPr id="3" name="TextBox 2">
            <a:extLst>
              <a:ext uri="{FF2B5EF4-FFF2-40B4-BE49-F238E27FC236}">
                <a16:creationId xmlns:a16="http://schemas.microsoft.com/office/drawing/2014/main" id="{6E3BAC93-0C76-C043-ACF9-C8351B9C8CDF}"/>
              </a:ext>
            </a:extLst>
          </p:cNvPr>
          <p:cNvSpPr txBox="1"/>
          <p:nvPr/>
        </p:nvSpPr>
        <p:spPr>
          <a:xfrm>
            <a:off x="348619" y="1128388"/>
            <a:ext cx="10039980" cy="3323987"/>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Karataş, K., &amp; Oral, B. (2017). Cultural responsive teaching readiness scale validity and reliability study. Eğitim Bilimleri 	Araştırmaları Dergisi - Journal of Educational Sciences Research, 7(2), 245-256. </a:t>
            </a:r>
            <a:r>
              <a:rPr lang="en-US" sz="1500" dirty="0">
                <a:latin typeface="Times New Roman" panose="02020603050405020304" pitchFamily="18" charset="0"/>
                <a:cs typeface="Times New Roman" panose="02020603050405020304" pitchFamily="18" charset="0"/>
                <a:hlinkClick r:id="rId5"/>
              </a:rPr>
              <a:t>http://ebad-</a:t>
            </a:r>
            <a:r>
              <a:rPr lang="en-US" sz="1500" dirty="0">
                <a:latin typeface="Times New Roman" panose="02020603050405020304" pitchFamily="18" charset="0"/>
                <a:cs typeface="Times New Roman" panose="02020603050405020304" pitchFamily="18" charset="0"/>
              </a:rPr>
              <a:t>jesr.com/ </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Kea, C. &amp; Trent, S. (2013).  Providing culturally responsive teaching in field-based and student teaching experiences: A case 	study.  Interdisciplinary Journal of Teaching and Learning, 3(2), 82-100.</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Özüdogru, F. (2018). The Readiness of Prospective Teachers for Culturally Responsive Teaching. </a:t>
            </a:r>
            <a:r>
              <a:rPr lang="en-US" sz="1500" i="1" dirty="0">
                <a:latin typeface="Times New Roman" panose="02020603050405020304" pitchFamily="18" charset="0"/>
                <a:cs typeface="Times New Roman" panose="02020603050405020304" pitchFamily="18" charset="0"/>
              </a:rPr>
              <a:t>Acta Didactica 	Napocensia</a:t>
            </a:r>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11</a:t>
            </a:r>
            <a:r>
              <a:rPr lang="en-US" sz="1500" dirty="0">
                <a:latin typeface="Times New Roman" panose="02020603050405020304" pitchFamily="18" charset="0"/>
                <a:cs typeface="Times New Roman" panose="02020603050405020304" pitchFamily="18" charset="0"/>
              </a:rPr>
              <a:t>, 1-12.</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Paris, D., &amp; Alim, H.S. (2014) What are we seeking to sustain through culturally sustaining pedagogy? A loving critique 	forward. Harvard Business Review, 81(1), 85-137.</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Whitaker, M. C., &amp; Valtierra, K. M. (2018). The dispositions for culturally responsive pedagogy scale. </a:t>
            </a:r>
            <a:r>
              <a:rPr lang="en-US" sz="1500" i="1" dirty="0">
                <a:latin typeface="Times New Roman" panose="02020603050405020304" pitchFamily="18" charset="0"/>
                <a:cs typeface="Times New Roman" panose="02020603050405020304" pitchFamily="18" charset="0"/>
              </a:rPr>
              <a:t>Journal for 	Multicultural Education</a:t>
            </a:r>
            <a:r>
              <a:rPr lang="en-US" sz="1500" dirty="0">
                <a:latin typeface="Times New Roman" panose="02020603050405020304" pitchFamily="18" charset="0"/>
                <a:cs typeface="Times New Roman" panose="02020603050405020304" pitchFamily="18" charset="0"/>
              </a:rPr>
              <a:t>.</a:t>
            </a:r>
            <a:endParaRPr lang="en-US" sz="1500" dirty="0"/>
          </a:p>
        </p:txBody>
      </p:sp>
    </p:spTree>
    <p:extLst>
      <p:ext uri="{BB962C8B-B14F-4D97-AF65-F5344CB8AC3E}">
        <p14:creationId xmlns:p14="http://schemas.microsoft.com/office/powerpoint/2010/main" val="314325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5F4A-CFD3-E44E-9D40-0A310ECB708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3;p14">
            <a:extLst>
              <a:ext uri="{FF2B5EF4-FFF2-40B4-BE49-F238E27FC236}">
                <a16:creationId xmlns:a16="http://schemas.microsoft.com/office/drawing/2014/main" id="{5DAAA3CE-5AB2-4648-8C41-C37AF626A74C}"/>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INTRODUCTION OF THE TOPIC</a:t>
            </a:r>
            <a:endParaRPr lang="es-ES" sz="3000" dirty="0">
              <a:solidFill>
                <a:schemeClr val="tx1"/>
              </a:solidFill>
              <a:latin typeface="Century Gothic" panose="020B0502020202020204" pitchFamily="34" charset="0"/>
            </a:endParaRPr>
          </a:p>
        </p:txBody>
      </p:sp>
      <p:cxnSp>
        <p:nvCxnSpPr>
          <p:cNvPr id="4" name="Google Shape;115;p14">
            <a:extLst>
              <a:ext uri="{FF2B5EF4-FFF2-40B4-BE49-F238E27FC236}">
                <a16:creationId xmlns:a16="http://schemas.microsoft.com/office/drawing/2014/main" id="{6D074EED-A58D-A548-BB36-19AD6B110534}"/>
              </a:ext>
            </a:extLst>
          </p:cNvPr>
          <p:cNvCxnSpPr/>
          <p:nvPr/>
        </p:nvCxnSpPr>
        <p:spPr>
          <a:xfrm>
            <a:off x="450293" y="1362270"/>
            <a:ext cx="1229217" cy="0"/>
          </a:xfrm>
          <a:prstGeom prst="straightConnector1">
            <a:avLst/>
          </a:prstGeom>
          <a:noFill/>
          <a:ln w="19050" cap="flat" cmpd="sng">
            <a:solidFill>
              <a:srgbClr val="8B2A50"/>
            </a:solidFill>
            <a:prstDash val="solid"/>
            <a:miter lim="800000"/>
            <a:headEnd type="none" w="sm" len="sm"/>
            <a:tailEnd type="none" w="sm" len="sm"/>
          </a:ln>
        </p:spPr>
      </p:cxnSp>
      <p:sp>
        <p:nvSpPr>
          <p:cNvPr id="5" name="Google Shape;165;p16">
            <a:extLst>
              <a:ext uri="{FF2B5EF4-FFF2-40B4-BE49-F238E27FC236}">
                <a16:creationId xmlns:a16="http://schemas.microsoft.com/office/drawing/2014/main" id="{7F2ADAC1-8E07-4D49-B25C-5969CF0C4DF5}"/>
              </a:ext>
            </a:extLst>
          </p:cNvPr>
          <p:cNvSpPr txBox="1"/>
          <p:nvPr/>
        </p:nvSpPr>
        <p:spPr>
          <a:xfrm>
            <a:off x="348619" y="916610"/>
            <a:ext cx="7866635" cy="369332"/>
          </a:xfrm>
          <a:prstGeom prst="rect">
            <a:avLst/>
          </a:prstGeom>
          <a:noFill/>
          <a:ln>
            <a:noFill/>
          </a:ln>
        </p:spPr>
        <p:txBody>
          <a:bodyPr spcFirstLastPara="1" wrap="square" lIns="91425" tIns="45700" rIns="91425" bIns="45700" anchor="t" anchorCtr="0">
            <a:noAutofit/>
          </a:bodyPr>
          <a:lstStyle/>
          <a:p>
            <a:pPr lvl="0"/>
            <a:r>
              <a:rPr lang="es-ES" sz="15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500" dirty="0">
              <a:solidFill>
                <a:schemeClr val="tx1"/>
              </a:solidFill>
              <a:latin typeface="Century Gothic" panose="020B0502020202020204" pitchFamily="34" charset="0"/>
            </a:endParaRPr>
          </a:p>
        </p:txBody>
      </p:sp>
      <p:pic>
        <p:nvPicPr>
          <p:cNvPr id="8" name="Picture 7">
            <a:extLst>
              <a:ext uri="{FF2B5EF4-FFF2-40B4-BE49-F238E27FC236}">
                <a16:creationId xmlns:a16="http://schemas.microsoft.com/office/drawing/2014/main" id="{82EA6908-5EAB-F245-9FD8-EB3A9EA02FF1}"/>
              </a:ext>
            </a:extLst>
          </p:cNvPr>
          <p:cNvPicPr>
            <a:picLocks noChangeAspect="1"/>
          </p:cNvPicPr>
          <p:nvPr/>
        </p:nvPicPr>
        <p:blipFill>
          <a:blip r:embed="rId2"/>
          <a:stretch>
            <a:fillRect/>
          </a:stretch>
        </p:blipFill>
        <p:spPr>
          <a:xfrm>
            <a:off x="348619" y="320913"/>
            <a:ext cx="659444" cy="606385"/>
          </a:xfrm>
          <a:prstGeom prst="rect">
            <a:avLst/>
          </a:prstGeom>
        </p:spPr>
      </p:pic>
      <p:sp>
        <p:nvSpPr>
          <p:cNvPr id="6" name="Rectangle 5">
            <a:extLst>
              <a:ext uri="{FF2B5EF4-FFF2-40B4-BE49-F238E27FC236}">
                <a16:creationId xmlns:a16="http://schemas.microsoft.com/office/drawing/2014/main" id="{AC3AC0ED-C592-D345-9DA8-75EA4484348B}"/>
              </a:ext>
            </a:extLst>
          </p:cNvPr>
          <p:cNvSpPr/>
          <p:nvPr/>
        </p:nvSpPr>
        <p:spPr>
          <a:xfrm>
            <a:off x="286454" y="1661598"/>
            <a:ext cx="10295227" cy="4708981"/>
          </a:xfrm>
          <a:prstGeom prst="rect">
            <a:avLst/>
          </a:prstGeom>
        </p:spPr>
        <p:txBody>
          <a:bodyPr wrap="square">
            <a:spAutoFit/>
          </a:bodyPr>
          <a:lstStyle/>
          <a:p>
            <a:pPr lvl="0" algn="just"/>
            <a:r>
              <a:rPr lang="en-US" sz="2000" b="1" dirty="0">
                <a:solidFill>
                  <a:srgbClr val="8B2A50"/>
                </a:solidFill>
                <a:latin typeface="Times New Roman" panose="02020603050405020304" pitchFamily="18" charset="0"/>
                <a:ea typeface="Barlow"/>
                <a:cs typeface="Times New Roman" panose="02020603050405020304" pitchFamily="18" charset="0"/>
                <a:sym typeface="Barlow"/>
              </a:rPr>
              <a:t>With the increasing cultural diversity in schools, many teacher education programs face the challenge of preparing prospective teachers to become culturally responsive educators</a:t>
            </a:r>
            <a:r>
              <a:rPr lang="en-US" sz="2000" dirty="0">
                <a:solidFill>
                  <a:srgbClr val="3F3F3F"/>
                </a:solidFill>
                <a:latin typeface="Times New Roman" panose="02020603050405020304" pitchFamily="18" charset="0"/>
                <a:ea typeface="Barlow"/>
                <a:cs typeface="Times New Roman" panose="02020603050405020304" pitchFamily="18" charset="0"/>
                <a:sym typeface="Barlow"/>
              </a:rPr>
              <a:t>. Culturally responsive teaching (CRT) practices are central to improving educational outcomes for students from nondominant sociocultural and linguistic communities (Gay, 2002, 2010). Inclusive and equitable classroom instruction requires teachers understand how students’ CLD backgrounds pervade all facets of learning and teaching (Gay, 2010).  CRT builds students’ cultural capital and supports academic success by connecting school learning with their background experiences, families and communities. </a:t>
            </a:r>
          </a:p>
          <a:p>
            <a:pPr lvl="0" algn="just"/>
            <a:endParaRPr lang="en-US" sz="2000" dirty="0">
              <a:solidFill>
                <a:srgbClr val="3F3F3F"/>
              </a:solidFill>
              <a:latin typeface="Times New Roman" panose="02020603050405020304" pitchFamily="18" charset="0"/>
              <a:ea typeface="Barlow"/>
              <a:cs typeface="Times New Roman" panose="02020603050405020304" pitchFamily="18" charset="0"/>
              <a:sym typeface="Barlow"/>
            </a:endParaRPr>
          </a:p>
          <a:p>
            <a:pPr lvl="0" algn="just"/>
            <a:r>
              <a:rPr lang="en-US" sz="2000" dirty="0">
                <a:solidFill>
                  <a:srgbClr val="3F3F3F"/>
                </a:solidFill>
                <a:latin typeface="Times New Roman" panose="02020603050405020304" pitchFamily="18" charset="0"/>
                <a:ea typeface="Barlow"/>
                <a:cs typeface="Times New Roman" panose="02020603050405020304" pitchFamily="18" charset="0"/>
                <a:sym typeface="Barlow"/>
              </a:rPr>
              <a:t>To use CRT effectively, teacher must be able to access training and gain meaningful experience implementing this type of pedagogy. (Cruz, et al., 2019)  In addition to experience and developing this knowledge, aspiring teachers must also develop their own critical consciousness through participation in preparation programs that use guided practice, authentic examples and realistic situations in efforts to help cultivate this form of reflection (Gay &amp; Kirkland, 2003).  Deficit beliefs about student abilities are perpetuated when CRT capacity is not built up in educators.</a:t>
            </a:r>
          </a:p>
        </p:txBody>
      </p:sp>
      <p:pic>
        <p:nvPicPr>
          <p:cNvPr id="13" name="Picture 12">
            <a:extLst>
              <a:ext uri="{FF2B5EF4-FFF2-40B4-BE49-F238E27FC236}">
                <a16:creationId xmlns:a16="http://schemas.microsoft.com/office/drawing/2014/main" id="{8AD2B151-3E7B-A642-82D4-9BEE40ACD8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10660729" y="2851376"/>
            <a:ext cx="1073129" cy="1114509"/>
          </a:xfrm>
          <a:prstGeom prst="rect">
            <a:avLst/>
          </a:prstGeom>
        </p:spPr>
      </p:pic>
      <p:pic>
        <p:nvPicPr>
          <p:cNvPr id="15" name="Picture 14">
            <a:extLst>
              <a:ext uri="{FF2B5EF4-FFF2-40B4-BE49-F238E27FC236}">
                <a16:creationId xmlns:a16="http://schemas.microsoft.com/office/drawing/2014/main" id="{B3924381-FA80-B24C-9959-417B537B7A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10613548" y="299257"/>
            <a:ext cx="1073129" cy="1114509"/>
          </a:xfrm>
          <a:prstGeom prst="rect">
            <a:avLst/>
          </a:prstGeom>
        </p:spPr>
      </p:pic>
      <p:pic>
        <p:nvPicPr>
          <p:cNvPr id="16" name="Picture 15">
            <a:extLst>
              <a:ext uri="{FF2B5EF4-FFF2-40B4-BE49-F238E27FC236}">
                <a16:creationId xmlns:a16="http://schemas.microsoft.com/office/drawing/2014/main" id="{FA4944D2-6026-E947-AA3C-420556FE2B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11013262" y="1548186"/>
            <a:ext cx="1073129" cy="1114509"/>
          </a:xfrm>
          <a:prstGeom prst="rect">
            <a:avLst/>
          </a:prstGeom>
        </p:spPr>
      </p:pic>
      <p:pic>
        <p:nvPicPr>
          <p:cNvPr id="17" name="Picture 16">
            <a:extLst>
              <a:ext uri="{FF2B5EF4-FFF2-40B4-BE49-F238E27FC236}">
                <a16:creationId xmlns:a16="http://schemas.microsoft.com/office/drawing/2014/main" id="{D2047C61-EFBD-EC49-99A6-3FFA56F4A8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10713855" y="5448989"/>
            <a:ext cx="1073129" cy="1114509"/>
          </a:xfrm>
          <a:prstGeom prst="rect">
            <a:avLst/>
          </a:prstGeom>
        </p:spPr>
      </p:pic>
      <p:pic>
        <p:nvPicPr>
          <p:cNvPr id="18" name="Picture 17">
            <a:extLst>
              <a:ext uri="{FF2B5EF4-FFF2-40B4-BE49-F238E27FC236}">
                <a16:creationId xmlns:a16="http://schemas.microsoft.com/office/drawing/2014/main" id="{318B25D3-D90E-3846-804F-2D97B9C7C2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021" t="10293" r="13554" b="10174"/>
          <a:stretch/>
        </p:blipFill>
        <p:spPr>
          <a:xfrm rot="954315">
            <a:off x="11039824" y="4163046"/>
            <a:ext cx="1073129" cy="1114509"/>
          </a:xfrm>
          <a:prstGeom prst="rect">
            <a:avLst/>
          </a:prstGeom>
        </p:spPr>
      </p:pic>
    </p:spTree>
    <p:extLst>
      <p:ext uri="{BB962C8B-B14F-4D97-AF65-F5344CB8AC3E}">
        <p14:creationId xmlns:p14="http://schemas.microsoft.com/office/powerpoint/2010/main" val="265177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5F4A-CFD3-E44E-9D40-0A310ECB708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878C2DB-4B77-F744-B13E-51CC2C086E80}"/>
              </a:ext>
            </a:extLst>
          </p:cNvPr>
          <p:cNvSpPr/>
          <p:nvPr/>
        </p:nvSpPr>
        <p:spPr>
          <a:xfrm>
            <a:off x="1019368" y="1501237"/>
            <a:ext cx="3705092" cy="1624804"/>
          </a:xfrm>
          <a:prstGeom prst="rect">
            <a:avLst/>
          </a:prstGeom>
        </p:spPr>
        <p:txBody>
          <a:bodyPr wrap="square">
            <a:spAutoFit/>
          </a:bodyPr>
          <a:lstStyle/>
          <a:p>
            <a:pPr lvl="0" algn="ctr">
              <a:lnSpc>
                <a:spcPts val="1960"/>
              </a:lnSpc>
            </a:pPr>
            <a:r>
              <a:rPr lang="en-US" sz="1600" dirty="0">
                <a:solidFill>
                  <a:schemeClr val="accent4">
                    <a:lumMod val="50000"/>
                  </a:schemeClr>
                </a:solidFill>
                <a:latin typeface="Noteworthy Light" panose="02000400000000000000" pitchFamily="2" charset="77"/>
                <a:ea typeface="Noteworthy Light" panose="02000400000000000000" pitchFamily="2" charset="77"/>
                <a:cs typeface="Calibri" panose="020F0502020204030204" pitchFamily="34" charset="0"/>
                <a:sym typeface="Barlow"/>
              </a:rPr>
              <a:t>CRT can have positive effects on student outcomes; however, little research has examined teachers’ self-efficacy to implement CRT practices.  </a:t>
            </a:r>
          </a:p>
          <a:p>
            <a:pPr marL="285750" lvl="0" indent="-285750" algn="ctr">
              <a:lnSpc>
                <a:spcPts val="1960"/>
              </a:lnSpc>
              <a:buFont typeface=".Apple Color Emoji UI"/>
              <a:buChar char="🌎"/>
            </a:pPr>
            <a:endParaRPr lang="en-US" sz="1600" dirty="0">
              <a:solidFill>
                <a:schemeClr val="accent4">
                  <a:lumMod val="50000"/>
                </a:schemeClr>
              </a:solidFill>
              <a:latin typeface="Noteworthy Light" panose="02000400000000000000" pitchFamily="2" charset="77"/>
              <a:ea typeface="Noteworthy Light" panose="02000400000000000000" pitchFamily="2" charset="77"/>
              <a:cs typeface="Calibri" panose="020F0502020204030204" pitchFamily="34" charset="0"/>
              <a:sym typeface="Barlow"/>
            </a:endParaRPr>
          </a:p>
          <a:p>
            <a:pPr marL="285750" lvl="0" indent="-285750" algn="ctr">
              <a:lnSpc>
                <a:spcPts val="1960"/>
              </a:lnSpc>
              <a:buSzPct val="100000"/>
              <a:buFont typeface=".Apple Color Emoji UI"/>
              <a:buChar char="🌎"/>
            </a:pPr>
            <a:endParaRPr lang="en-US" sz="1600" dirty="0">
              <a:solidFill>
                <a:schemeClr val="accent4">
                  <a:lumMod val="50000"/>
                </a:schemeClr>
              </a:solidFill>
              <a:latin typeface="Noteworthy Light" panose="02000400000000000000" pitchFamily="2" charset="77"/>
              <a:ea typeface="Noteworthy Light" panose="02000400000000000000" pitchFamily="2" charset="77"/>
              <a:cs typeface="Calibri" panose="020F0502020204030204" pitchFamily="34" charset="0"/>
            </a:endParaRPr>
          </a:p>
        </p:txBody>
      </p:sp>
      <p:sp>
        <p:nvSpPr>
          <p:cNvPr id="13" name="Google Shape;113;p14">
            <a:extLst>
              <a:ext uri="{FF2B5EF4-FFF2-40B4-BE49-F238E27FC236}">
                <a16:creationId xmlns:a16="http://schemas.microsoft.com/office/drawing/2014/main" id="{1CAFCC07-FFDA-2344-80FC-B9EEC83FE0A4}"/>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ea typeface="Barlow"/>
                <a:cs typeface="Barlow"/>
                <a:sym typeface="Barlow"/>
              </a:rPr>
              <a:t>THE RATIONALE: IMPLICATIONS OF SELF-EFFICACY</a:t>
            </a:r>
            <a:endParaRPr lang="es-ES" sz="3000" dirty="0">
              <a:solidFill>
                <a:schemeClr val="tx1"/>
              </a:solidFill>
              <a:latin typeface="Century Gothic" panose="020B0502020202020204" pitchFamily="34" charset="0"/>
            </a:endParaRPr>
          </a:p>
        </p:txBody>
      </p:sp>
      <p:pic>
        <p:nvPicPr>
          <p:cNvPr id="14" name="Picture 13">
            <a:extLst>
              <a:ext uri="{FF2B5EF4-FFF2-40B4-BE49-F238E27FC236}">
                <a16:creationId xmlns:a16="http://schemas.microsoft.com/office/drawing/2014/main" id="{6D2959D7-9B97-024B-B2F3-3DEC7791F248}"/>
              </a:ext>
            </a:extLst>
          </p:cNvPr>
          <p:cNvPicPr>
            <a:picLocks noChangeAspect="1"/>
          </p:cNvPicPr>
          <p:nvPr/>
        </p:nvPicPr>
        <p:blipFill>
          <a:blip r:embed="rId2"/>
          <a:stretch>
            <a:fillRect/>
          </a:stretch>
        </p:blipFill>
        <p:spPr>
          <a:xfrm>
            <a:off x="348619" y="320913"/>
            <a:ext cx="659444" cy="606385"/>
          </a:xfrm>
          <a:prstGeom prst="rect">
            <a:avLst/>
          </a:prstGeom>
        </p:spPr>
      </p:pic>
      <p:cxnSp>
        <p:nvCxnSpPr>
          <p:cNvPr id="15" name="Straight Connector 14">
            <a:extLst>
              <a:ext uri="{FF2B5EF4-FFF2-40B4-BE49-F238E27FC236}">
                <a16:creationId xmlns:a16="http://schemas.microsoft.com/office/drawing/2014/main" id="{1C0A854D-43CA-F740-B8EF-1E96AEF39532}"/>
              </a:ext>
            </a:extLst>
          </p:cNvPr>
          <p:cNvCxnSpPr>
            <a:cxnSpLocks/>
          </p:cNvCxnSpPr>
          <p:nvPr/>
        </p:nvCxnSpPr>
        <p:spPr>
          <a:xfrm flipV="1">
            <a:off x="6611141" y="2032865"/>
            <a:ext cx="619659" cy="397068"/>
          </a:xfrm>
          <a:prstGeom prst="line">
            <a:avLst/>
          </a:prstGeom>
          <a:ln>
            <a:solidFill>
              <a:srgbClr val="A7157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B8E1621-DF7C-B447-9B9A-A8C75E0D0246}"/>
              </a:ext>
            </a:extLst>
          </p:cNvPr>
          <p:cNvSpPr txBox="1"/>
          <p:nvPr/>
        </p:nvSpPr>
        <p:spPr>
          <a:xfrm>
            <a:off x="7005628" y="1301301"/>
            <a:ext cx="3679648" cy="830997"/>
          </a:xfrm>
          <a:prstGeom prst="rect">
            <a:avLst/>
          </a:prstGeom>
          <a:noFill/>
        </p:spPr>
        <p:txBody>
          <a:bodyPr wrap="square" rtlCol="0">
            <a:spAutoFit/>
          </a:bodyPr>
          <a:lstStyle/>
          <a:p>
            <a:pPr algn="ctr"/>
            <a:r>
              <a:rPr lang="en-US" sz="1600" dirty="0">
                <a:solidFill>
                  <a:srgbClr val="A71575"/>
                </a:solidFill>
                <a:latin typeface="Noteworthy Light" panose="02000400000000000000" pitchFamily="2" charset="77"/>
                <a:ea typeface="Noteworthy Light" panose="02000400000000000000" pitchFamily="2" charset="77"/>
              </a:rPr>
              <a:t>Self-efficacy refers to a belief in one’s ability to organize and carry out the actions needed to produce desired results. </a:t>
            </a:r>
          </a:p>
        </p:txBody>
      </p:sp>
      <p:cxnSp>
        <p:nvCxnSpPr>
          <p:cNvPr id="17" name="Straight Connector 16">
            <a:extLst>
              <a:ext uri="{FF2B5EF4-FFF2-40B4-BE49-F238E27FC236}">
                <a16:creationId xmlns:a16="http://schemas.microsoft.com/office/drawing/2014/main" id="{929C5650-1841-F14D-966B-40AA474FDE4B}"/>
              </a:ext>
            </a:extLst>
          </p:cNvPr>
          <p:cNvCxnSpPr>
            <a:cxnSpLocks/>
          </p:cNvCxnSpPr>
          <p:nvPr/>
        </p:nvCxnSpPr>
        <p:spPr>
          <a:xfrm flipV="1">
            <a:off x="6499637" y="3005630"/>
            <a:ext cx="904463" cy="23813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DA11204-AF4D-EF49-B4BB-5EE345B8417E}"/>
              </a:ext>
            </a:extLst>
          </p:cNvPr>
          <p:cNvSpPr txBox="1"/>
          <p:nvPr/>
        </p:nvSpPr>
        <p:spPr>
          <a:xfrm>
            <a:off x="7005628" y="2463461"/>
            <a:ext cx="4206988" cy="830997"/>
          </a:xfrm>
          <a:prstGeom prst="rect">
            <a:avLst/>
          </a:prstGeom>
          <a:noFill/>
        </p:spPr>
        <p:txBody>
          <a:bodyPr wrap="square" rtlCol="0">
            <a:spAutoFit/>
          </a:bodyPr>
          <a:lstStyle/>
          <a:p>
            <a:pPr algn="ctr"/>
            <a:r>
              <a:rPr lang="en-US" sz="1600" dirty="0">
                <a:solidFill>
                  <a:schemeClr val="accent1">
                    <a:lumMod val="75000"/>
                  </a:schemeClr>
                </a:solidFill>
                <a:latin typeface="Noteworthy Light" panose="02000400000000000000" pitchFamily="2" charset="77"/>
                <a:ea typeface="Noteworthy Light" panose="02000400000000000000" pitchFamily="2" charset="77"/>
              </a:rPr>
              <a:t>Provides a theoretical lens through which to evaluate teachers’ ability and willingness to implement CRT.</a:t>
            </a:r>
          </a:p>
        </p:txBody>
      </p:sp>
      <p:sp>
        <p:nvSpPr>
          <p:cNvPr id="26" name="TextBox 25">
            <a:extLst>
              <a:ext uri="{FF2B5EF4-FFF2-40B4-BE49-F238E27FC236}">
                <a16:creationId xmlns:a16="http://schemas.microsoft.com/office/drawing/2014/main" id="{52F900A6-4612-9C48-9542-A5ACFB3B9E97}"/>
              </a:ext>
            </a:extLst>
          </p:cNvPr>
          <p:cNvSpPr txBox="1"/>
          <p:nvPr/>
        </p:nvSpPr>
        <p:spPr>
          <a:xfrm>
            <a:off x="317422" y="5237762"/>
            <a:ext cx="3217244" cy="1077218"/>
          </a:xfrm>
          <a:prstGeom prst="rect">
            <a:avLst/>
          </a:prstGeom>
          <a:noFill/>
        </p:spPr>
        <p:txBody>
          <a:bodyPr wrap="square" rtlCol="0">
            <a:spAutoFit/>
          </a:bodyPr>
          <a:lstStyle/>
          <a:p>
            <a:pPr algn="ctr"/>
            <a:r>
              <a:rPr lang="en-US" sz="1600" dirty="0">
                <a:solidFill>
                  <a:srgbClr val="00B050"/>
                </a:solidFill>
                <a:latin typeface="Noteworthy Light" panose="02000400000000000000" pitchFamily="2" charset="77"/>
                <a:ea typeface="Noteworthy Light" panose="02000400000000000000" pitchFamily="2" charset="77"/>
              </a:rPr>
              <a:t>Self-efficacy refers to a teacher’s belief that he or she is able to promote and affect student learning in a particular realm.(Bandura, 2007)</a:t>
            </a:r>
          </a:p>
        </p:txBody>
      </p:sp>
      <p:cxnSp>
        <p:nvCxnSpPr>
          <p:cNvPr id="27" name="Straight Connector 26">
            <a:extLst>
              <a:ext uri="{FF2B5EF4-FFF2-40B4-BE49-F238E27FC236}">
                <a16:creationId xmlns:a16="http://schemas.microsoft.com/office/drawing/2014/main" id="{8490C094-F549-3C49-A1AB-988866B5902F}"/>
              </a:ext>
            </a:extLst>
          </p:cNvPr>
          <p:cNvCxnSpPr>
            <a:cxnSpLocks/>
          </p:cNvCxnSpPr>
          <p:nvPr/>
        </p:nvCxnSpPr>
        <p:spPr>
          <a:xfrm flipH="1" flipV="1">
            <a:off x="4200378" y="2385283"/>
            <a:ext cx="865561" cy="58355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F03F66D-41CE-5D4A-AF72-4AA2FF2DE7D5}"/>
              </a:ext>
            </a:extLst>
          </p:cNvPr>
          <p:cNvCxnSpPr>
            <a:cxnSpLocks/>
          </p:cNvCxnSpPr>
          <p:nvPr/>
        </p:nvCxnSpPr>
        <p:spPr>
          <a:xfrm flipV="1">
            <a:off x="3426901" y="3787473"/>
            <a:ext cx="1893139" cy="657528"/>
          </a:xfrm>
          <a:prstGeom prst="line">
            <a:avLst/>
          </a:prstGeom>
          <a:ln>
            <a:solidFill>
              <a:srgbClr val="EF6F0D"/>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A19C372-F64A-9A47-BCDC-44007DD81416}"/>
              </a:ext>
            </a:extLst>
          </p:cNvPr>
          <p:cNvSpPr txBox="1"/>
          <p:nvPr/>
        </p:nvSpPr>
        <p:spPr>
          <a:xfrm>
            <a:off x="8340660" y="5707085"/>
            <a:ext cx="3218062" cy="1077218"/>
          </a:xfrm>
          <a:prstGeom prst="rect">
            <a:avLst/>
          </a:prstGeom>
          <a:noFill/>
        </p:spPr>
        <p:txBody>
          <a:bodyPr wrap="square" rtlCol="0">
            <a:spAutoFit/>
          </a:bodyPr>
          <a:lstStyle/>
          <a:p>
            <a:pPr algn="ctr"/>
            <a:r>
              <a:rPr lang="en-US" sz="1600" dirty="0">
                <a:solidFill>
                  <a:srgbClr val="7030A0"/>
                </a:solidFill>
                <a:latin typeface="Noteworthy Light" panose="02000400000000000000" pitchFamily="2" charset="77"/>
                <a:ea typeface="Noteworthy Light" panose="02000400000000000000" pitchFamily="2" charset="77"/>
              </a:rPr>
              <a:t>Heightened teacher self-efficacy has been associated with positive outcomes for both teachers and students. </a:t>
            </a:r>
          </a:p>
        </p:txBody>
      </p:sp>
      <p:sp>
        <p:nvSpPr>
          <p:cNvPr id="36" name="TextBox 35">
            <a:extLst>
              <a:ext uri="{FF2B5EF4-FFF2-40B4-BE49-F238E27FC236}">
                <a16:creationId xmlns:a16="http://schemas.microsoft.com/office/drawing/2014/main" id="{B3CC2B64-3098-584B-8E3C-D312727C12D6}"/>
              </a:ext>
            </a:extLst>
          </p:cNvPr>
          <p:cNvSpPr txBox="1"/>
          <p:nvPr/>
        </p:nvSpPr>
        <p:spPr>
          <a:xfrm>
            <a:off x="461200" y="4116237"/>
            <a:ext cx="3093484" cy="830997"/>
          </a:xfrm>
          <a:prstGeom prst="rect">
            <a:avLst/>
          </a:prstGeom>
          <a:noFill/>
          <a:ln>
            <a:noFill/>
          </a:ln>
        </p:spPr>
        <p:txBody>
          <a:bodyPr wrap="square" rtlCol="0">
            <a:spAutoFit/>
          </a:bodyPr>
          <a:lstStyle/>
          <a:p>
            <a:pPr algn="ctr"/>
            <a:r>
              <a:rPr lang="en-US" sz="1600" dirty="0">
                <a:solidFill>
                  <a:srgbClr val="EF6F0D"/>
                </a:solidFill>
                <a:latin typeface="Noteworthy Light" panose="02000400000000000000" pitchFamily="2" charset="77"/>
                <a:ea typeface="Noteworthy Light" panose="02000400000000000000" pitchFamily="2" charset="77"/>
              </a:rPr>
              <a:t>In terms of teacher outcomes, it is a significant predictor of a teacher’s understanding of students</a:t>
            </a:r>
          </a:p>
        </p:txBody>
      </p:sp>
      <p:cxnSp>
        <p:nvCxnSpPr>
          <p:cNvPr id="37" name="Straight Connector 36">
            <a:extLst>
              <a:ext uri="{FF2B5EF4-FFF2-40B4-BE49-F238E27FC236}">
                <a16:creationId xmlns:a16="http://schemas.microsoft.com/office/drawing/2014/main" id="{B2883327-BE52-EE4A-9AE0-F607325249C4}"/>
              </a:ext>
            </a:extLst>
          </p:cNvPr>
          <p:cNvCxnSpPr>
            <a:cxnSpLocks/>
          </p:cNvCxnSpPr>
          <p:nvPr/>
        </p:nvCxnSpPr>
        <p:spPr>
          <a:xfrm>
            <a:off x="6499637" y="3481907"/>
            <a:ext cx="1701887" cy="267549"/>
          </a:xfrm>
          <a:prstGeom prst="line">
            <a:avLst/>
          </a:prstGeom>
          <a:ln>
            <a:solidFill>
              <a:srgbClr val="187678"/>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DB05CA7-3DCC-2443-8884-56583B338578}"/>
              </a:ext>
            </a:extLst>
          </p:cNvPr>
          <p:cNvSpPr txBox="1"/>
          <p:nvPr/>
        </p:nvSpPr>
        <p:spPr>
          <a:xfrm>
            <a:off x="807606" y="2971874"/>
            <a:ext cx="3054084" cy="830997"/>
          </a:xfrm>
          <a:prstGeom prst="rect">
            <a:avLst/>
          </a:prstGeom>
          <a:noFill/>
        </p:spPr>
        <p:txBody>
          <a:bodyPr wrap="square" rtlCol="0">
            <a:spAutoFit/>
          </a:bodyPr>
          <a:lstStyle/>
          <a:p>
            <a:pPr algn="ctr"/>
            <a:r>
              <a:rPr lang="en-US" sz="1600" dirty="0">
                <a:solidFill>
                  <a:srgbClr val="00B0F0"/>
                </a:solidFill>
                <a:latin typeface="Noteworthy Light" panose="02000400000000000000" pitchFamily="2" charset="77"/>
                <a:ea typeface="Noteworthy Light" panose="02000400000000000000" pitchFamily="2" charset="77"/>
              </a:rPr>
              <a:t>…is associated with a teacher’s ability to more effectively respond to students’ needs </a:t>
            </a:r>
          </a:p>
        </p:txBody>
      </p:sp>
      <p:sp>
        <p:nvSpPr>
          <p:cNvPr id="47" name="TextBox 46">
            <a:extLst>
              <a:ext uri="{FF2B5EF4-FFF2-40B4-BE49-F238E27FC236}">
                <a16:creationId xmlns:a16="http://schemas.microsoft.com/office/drawing/2014/main" id="{6D07E1E1-BBD4-8247-A375-4E060EE3CE8B}"/>
              </a:ext>
            </a:extLst>
          </p:cNvPr>
          <p:cNvSpPr txBox="1"/>
          <p:nvPr/>
        </p:nvSpPr>
        <p:spPr>
          <a:xfrm>
            <a:off x="7623006" y="4471331"/>
            <a:ext cx="3987901" cy="1077218"/>
          </a:xfrm>
          <a:prstGeom prst="rect">
            <a:avLst/>
          </a:prstGeom>
          <a:noFill/>
          <a:ln>
            <a:noFill/>
          </a:ln>
        </p:spPr>
        <p:txBody>
          <a:bodyPr wrap="square" rtlCol="0">
            <a:spAutoFit/>
          </a:bodyPr>
          <a:lstStyle/>
          <a:p>
            <a:pPr algn="ctr"/>
            <a:r>
              <a:rPr lang="en-US" sz="1600" dirty="0">
                <a:solidFill>
                  <a:srgbClr val="FF0000"/>
                </a:solidFill>
                <a:latin typeface="Noteworthy Light" panose="02000400000000000000" pitchFamily="2" charset="77"/>
                <a:ea typeface="Noteworthy Light" panose="02000400000000000000" pitchFamily="2" charset="77"/>
              </a:rPr>
              <a:t>Despite the positive effects of teacher’s self efficacy, little research has examined the extent to which teachers feel competent specifically in their ability to implement CRT.</a:t>
            </a:r>
          </a:p>
        </p:txBody>
      </p:sp>
      <p:cxnSp>
        <p:nvCxnSpPr>
          <p:cNvPr id="48" name="Straight Connector 47">
            <a:extLst>
              <a:ext uri="{FF2B5EF4-FFF2-40B4-BE49-F238E27FC236}">
                <a16:creationId xmlns:a16="http://schemas.microsoft.com/office/drawing/2014/main" id="{F6FFF61C-613C-0045-9FAC-81E99F2C3DF3}"/>
              </a:ext>
            </a:extLst>
          </p:cNvPr>
          <p:cNvCxnSpPr>
            <a:cxnSpLocks/>
          </p:cNvCxnSpPr>
          <p:nvPr/>
        </p:nvCxnSpPr>
        <p:spPr>
          <a:xfrm>
            <a:off x="6488562" y="3915149"/>
            <a:ext cx="1269083" cy="7148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79F0DE2-42B7-C647-B56D-08B14F8E065F}"/>
              </a:ext>
            </a:extLst>
          </p:cNvPr>
          <p:cNvSpPr/>
          <p:nvPr/>
        </p:nvSpPr>
        <p:spPr>
          <a:xfrm>
            <a:off x="8050459" y="3452885"/>
            <a:ext cx="3357198" cy="830997"/>
          </a:xfrm>
          <a:prstGeom prst="rect">
            <a:avLst/>
          </a:prstGeom>
        </p:spPr>
        <p:txBody>
          <a:bodyPr wrap="square">
            <a:spAutoFit/>
          </a:bodyPr>
          <a:lstStyle/>
          <a:p>
            <a:pPr algn="ctr"/>
            <a:r>
              <a:rPr lang="en-US" sz="1600" dirty="0">
                <a:solidFill>
                  <a:srgbClr val="187678"/>
                </a:solidFill>
                <a:latin typeface="Noteworthy Light" panose="02000400000000000000" pitchFamily="2" charset="77"/>
                <a:ea typeface="Noteworthy Light" panose="02000400000000000000" pitchFamily="2" charset="77"/>
              </a:rPr>
              <a:t>…associated with the development of meaningful curriculum and learning opportunities in the classroom</a:t>
            </a:r>
          </a:p>
        </p:txBody>
      </p:sp>
      <p:sp>
        <p:nvSpPr>
          <p:cNvPr id="61" name="Arc 60">
            <a:extLst>
              <a:ext uri="{FF2B5EF4-FFF2-40B4-BE49-F238E27FC236}">
                <a16:creationId xmlns:a16="http://schemas.microsoft.com/office/drawing/2014/main" id="{928FE9DE-7554-4248-AFD3-86B28664EF4B}"/>
              </a:ext>
            </a:extLst>
          </p:cNvPr>
          <p:cNvSpPr/>
          <p:nvPr/>
        </p:nvSpPr>
        <p:spPr>
          <a:xfrm>
            <a:off x="6641429" y="882580"/>
            <a:ext cx="4140200" cy="371976"/>
          </a:xfrm>
          <a:prstGeom prst="arc">
            <a:avLst>
              <a:gd name="adj1" fmla="val 11175276"/>
              <a:gd name="adj2" fmla="val 21265668"/>
            </a:avLst>
          </a:prstGeom>
          <a:ln w="38100">
            <a:solidFill>
              <a:srgbClr val="26C2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3B739C65-92A3-7848-AFAD-88427AFD45EA}"/>
              </a:ext>
            </a:extLst>
          </p:cNvPr>
          <p:cNvPicPr>
            <a:picLocks noChangeAspect="1"/>
          </p:cNvPicPr>
          <p:nvPr/>
        </p:nvPicPr>
        <p:blipFill>
          <a:blip r:embed="rId3"/>
          <a:stretch>
            <a:fillRect/>
          </a:stretch>
        </p:blipFill>
        <p:spPr>
          <a:xfrm>
            <a:off x="3989962" y="4484299"/>
            <a:ext cx="3712576" cy="2321520"/>
          </a:xfrm>
          <a:prstGeom prst="rect">
            <a:avLst/>
          </a:prstGeom>
        </p:spPr>
      </p:pic>
      <p:cxnSp>
        <p:nvCxnSpPr>
          <p:cNvPr id="63" name="Straight Connector 62">
            <a:extLst>
              <a:ext uri="{FF2B5EF4-FFF2-40B4-BE49-F238E27FC236}">
                <a16:creationId xmlns:a16="http://schemas.microsoft.com/office/drawing/2014/main" id="{6C7FF97C-0EE8-B846-89D1-8B333DCB264C}"/>
              </a:ext>
            </a:extLst>
          </p:cNvPr>
          <p:cNvCxnSpPr>
            <a:cxnSpLocks/>
          </p:cNvCxnSpPr>
          <p:nvPr/>
        </p:nvCxnSpPr>
        <p:spPr>
          <a:xfrm flipV="1">
            <a:off x="3772929" y="3264262"/>
            <a:ext cx="1293010" cy="974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D1E68F-0CA3-F348-B643-78E541CA5337}"/>
              </a:ext>
            </a:extLst>
          </p:cNvPr>
          <p:cNvPicPr>
            <a:picLocks noChangeAspect="1"/>
          </p:cNvPicPr>
          <p:nvPr/>
        </p:nvPicPr>
        <p:blipFill rotWithShape="1">
          <a:blip r:embed="rId4"/>
          <a:srcRect l="34966" r="30316"/>
          <a:stretch/>
        </p:blipFill>
        <p:spPr>
          <a:xfrm>
            <a:off x="4972103" y="927298"/>
            <a:ext cx="1803401" cy="5530207"/>
          </a:xfrm>
          <a:prstGeom prst="rect">
            <a:avLst/>
          </a:prstGeom>
          <a:effectLst>
            <a:glow rad="101600">
              <a:srgbClr val="8B2A50">
                <a:alpha val="25000"/>
              </a:srgbClr>
            </a:glow>
          </a:effectLst>
        </p:spPr>
      </p:pic>
      <p:cxnSp>
        <p:nvCxnSpPr>
          <p:cNvPr id="24" name="Straight Connector 23">
            <a:extLst>
              <a:ext uri="{FF2B5EF4-FFF2-40B4-BE49-F238E27FC236}">
                <a16:creationId xmlns:a16="http://schemas.microsoft.com/office/drawing/2014/main" id="{3A650888-A66C-6049-BF9E-BE74A6A2F5EE}"/>
              </a:ext>
            </a:extLst>
          </p:cNvPr>
          <p:cNvCxnSpPr>
            <a:cxnSpLocks/>
          </p:cNvCxnSpPr>
          <p:nvPr/>
        </p:nvCxnSpPr>
        <p:spPr>
          <a:xfrm flipH="1">
            <a:off x="3253839" y="5525250"/>
            <a:ext cx="1812100" cy="41241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DE2B7D-806A-534A-89B1-51679EAC8943}"/>
              </a:ext>
            </a:extLst>
          </p:cNvPr>
          <p:cNvCxnSpPr>
            <a:cxnSpLocks/>
          </p:cNvCxnSpPr>
          <p:nvPr/>
        </p:nvCxnSpPr>
        <p:spPr>
          <a:xfrm>
            <a:off x="6248400" y="5353283"/>
            <a:ext cx="2092260" cy="43531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779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p:nvPr/>
        </p:nvSpPr>
        <p:spPr>
          <a:xfrm>
            <a:off x="717779" y="5759026"/>
            <a:ext cx="109369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400" i="0" u="none" strike="noStrike" cap="none" dirty="0">
                <a:solidFill>
                  <a:schemeClr val="tx1"/>
                </a:solidFill>
                <a:latin typeface="Century Gothic" panose="020B0502020202020204" pitchFamily="34" charset="0"/>
                <a:ea typeface="Barlow"/>
                <a:cs typeface="Barlow"/>
                <a:sym typeface="Barlow"/>
              </a:rPr>
              <a:t>LITERATURE REVIEW</a:t>
            </a:r>
            <a:endParaRPr sz="3400" dirty="0">
              <a:solidFill>
                <a:schemeClr val="tx1"/>
              </a:solidFill>
              <a:latin typeface="Century Gothic" panose="020B0502020202020204" pitchFamily="34" charset="0"/>
            </a:endParaRPr>
          </a:p>
        </p:txBody>
      </p:sp>
      <p:sp>
        <p:nvSpPr>
          <p:cNvPr id="19" name="Rectangle 18">
            <a:extLst>
              <a:ext uri="{FF2B5EF4-FFF2-40B4-BE49-F238E27FC236}">
                <a16:creationId xmlns:a16="http://schemas.microsoft.com/office/drawing/2014/main" id="{4AA36E9A-AED3-024B-BD56-F666D47C10BA}"/>
              </a:ext>
            </a:extLst>
          </p:cNvPr>
          <p:cNvSpPr/>
          <p:nvPr/>
        </p:nvSpPr>
        <p:spPr>
          <a:xfrm>
            <a:off x="0" y="5583382"/>
            <a:ext cx="164891" cy="1274618"/>
          </a:xfrm>
          <a:prstGeom prst="rect">
            <a:avLst/>
          </a:prstGeom>
          <a:solidFill>
            <a:srgbClr val="DDD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576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8"/>
          <p:cNvSpPr txBox="1"/>
          <p:nvPr/>
        </p:nvSpPr>
        <p:spPr>
          <a:xfrm>
            <a:off x="326573" y="1832848"/>
            <a:ext cx="3466494" cy="1569660"/>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Cruz, R. A., Manchanda, S., Firestone, A. R., &amp; Rodl, J. E. (2020). An examination of teachers’ culturally responsive teaching self-efficacy. </a:t>
            </a:r>
            <a:r>
              <a:rPr lang="en-US" sz="1700" i="1" dirty="0">
                <a:latin typeface="Times New Roman" panose="02020603050405020304" pitchFamily="18" charset="0"/>
                <a:cs typeface="Times New Roman" panose="02020603050405020304" pitchFamily="18" charset="0"/>
              </a:rPr>
              <a:t>Teacher Education and Special Education</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43</a:t>
            </a:r>
            <a:r>
              <a:rPr lang="en-US" sz="1700" dirty="0">
                <a:latin typeface="Times New Roman" panose="02020603050405020304" pitchFamily="18" charset="0"/>
                <a:cs typeface="Times New Roman" panose="02020603050405020304" pitchFamily="18" charset="0"/>
              </a:rPr>
              <a:t>(3), 197-214.</a:t>
            </a:r>
            <a:endParaRPr sz="1700" dirty="0">
              <a:latin typeface="Times New Roman" panose="02020603050405020304" pitchFamily="18" charset="0"/>
              <a:cs typeface="Times New Roman" panose="02020603050405020304" pitchFamily="18" charset="0"/>
            </a:endParaRPr>
          </a:p>
        </p:txBody>
      </p:sp>
      <p:sp>
        <p:nvSpPr>
          <p:cNvPr id="194" name="Google Shape;194;p18"/>
          <p:cNvSpPr txBox="1"/>
          <p:nvPr/>
        </p:nvSpPr>
        <p:spPr>
          <a:xfrm>
            <a:off x="4318000" y="1832848"/>
            <a:ext cx="3640667" cy="1569660"/>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Whitaker, M. C., &amp; Valtierra, K. M. (2018). The dispositions for culturally responsive pedagogy scale. </a:t>
            </a:r>
            <a:r>
              <a:rPr lang="en-US" sz="1700" i="1" dirty="0">
                <a:latin typeface="Times New Roman" panose="02020603050405020304" pitchFamily="18" charset="0"/>
                <a:cs typeface="Times New Roman" panose="02020603050405020304" pitchFamily="18" charset="0"/>
              </a:rPr>
              <a:t>Journal for Multicultural Education</a:t>
            </a:r>
            <a:r>
              <a:rPr lang="en-US" sz="1700" dirty="0">
                <a:latin typeface="Times New Roman" panose="02020603050405020304" pitchFamily="18" charset="0"/>
                <a:cs typeface="Times New Roman" panose="02020603050405020304" pitchFamily="18" charset="0"/>
              </a:rPr>
              <a:t>.</a:t>
            </a:r>
            <a:endParaRPr sz="1700" dirty="0">
              <a:latin typeface="Times New Roman" panose="02020603050405020304" pitchFamily="18" charset="0"/>
              <a:cs typeface="Times New Roman" panose="02020603050405020304" pitchFamily="18" charset="0"/>
            </a:endParaRPr>
          </a:p>
        </p:txBody>
      </p:sp>
      <p:sp>
        <p:nvSpPr>
          <p:cNvPr id="195" name="Google Shape;195;p18"/>
          <p:cNvSpPr txBox="1"/>
          <p:nvPr/>
        </p:nvSpPr>
        <p:spPr>
          <a:xfrm>
            <a:off x="8483601" y="1832848"/>
            <a:ext cx="3090612" cy="1569660"/>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Özüdogru, F. (2018). The Readiness of Prospective Teachers for Culturally Responsive Teaching. </a:t>
            </a:r>
            <a:r>
              <a:rPr lang="en-US" sz="1700" i="1" dirty="0">
                <a:latin typeface="Times New Roman" panose="02020603050405020304" pitchFamily="18" charset="0"/>
                <a:cs typeface="Times New Roman" panose="02020603050405020304" pitchFamily="18" charset="0"/>
              </a:rPr>
              <a:t>Acta Didactica Napocensia</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11</a:t>
            </a:r>
            <a:r>
              <a:rPr lang="en-US" sz="1700" dirty="0">
                <a:latin typeface="Times New Roman" panose="02020603050405020304" pitchFamily="18" charset="0"/>
                <a:cs typeface="Times New Roman" panose="02020603050405020304" pitchFamily="18" charset="0"/>
              </a:rPr>
              <a:t>, 1-12.</a:t>
            </a:r>
            <a:endParaRPr sz="1700" dirty="0">
              <a:latin typeface="Times New Roman" panose="02020603050405020304" pitchFamily="18" charset="0"/>
              <a:cs typeface="Times New Roman" panose="02020603050405020304" pitchFamily="18" charset="0"/>
            </a:endParaRPr>
          </a:p>
        </p:txBody>
      </p:sp>
      <p:sp>
        <p:nvSpPr>
          <p:cNvPr id="196" name="Google Shape;196;p18"/>
          <p:cNvSpPr txBox="1"/>
          <p:nvPr/>
        </p:nvSpPr>
        <p:spPr>
          <a:xfrm>
            <a:off x="243227" y="3937408"/>
            <a:ext cx="2730133" cy="1815882"/>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Judd, J. B. Practitioner Research as Catalyst for Culturally Responsive Teaching.</a:t>
            </a:r>
            <a:endParaRPr sz="1700" dirty="0">
              <a:latin typeface="Times New Roman" panose="02020603050405020304" pitchFamily="18" charset="0"/>
              <a:cs typeface="Times New Roman" panose="02020603050405020304" pitchFamily="18" charset="0"/>
            </a:endParaRPr>
          </a:p>
        </p:txBody>
      </p:sp>
      <p:sp>
        <p:nvSpPr>
          <p:cNvPr id="197" name="Google Shape;197;p18"/>
          <p:cNvSpPr txBox="1"/>
          <p:nvPr/>
        </p:nvSpPr>
        <p:spPr>
          <a:xfrm>
            <a:off x="3244565" y="3937408"/>
            <a:ext cx="2730133" cy="1815882"/>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Chu, S. Y., &amp; Garcia, S. B. (2018). Collective teacher efficacy and culturally responsive teaching efficacy of inservice special education teachers in the United States. </a:t>
            </a:r>
            <a:r>
              <a:rPr lang="en-US" sz="1700" i="1" dirty="0">
                <a:latin typeface="Times New Roman" panose="02020603050405020304" pitchFamily="18" charset="0"/>
                <a:cs typeface="Times New Roman" panose="02020603050405020304" pitchFamily="18" charset="0"/>
              </a:rPr>
              <a:t>Urban Education</a:t>
            </a:r>
            <a:r>
              <a:rPr lang="en-US" sz="1700" dirty="0">
                <a:latin typeface="Times New Roman" panose="02020603050405020304" pitchFamily="18" charset="0"/>
                <a:cs typeface="Times New Roman" panose="02020603050405020304" pitchFamily="18" charset="0"/>
              </a:rPr>
              <a:t>, 0042085918770720.</a:t>
            </a:r>
            <a:endParaRPr sz="1700" dirty="0">
              <a:latin typeface="Times New Roman" panose="02020603050405020304" pitchFamily="18" charset="0"/>
              <a:cs typeface="Times New Roman" panose="02020603050405020304" pitchFamily="18" charset="0"/>
            </a:endParaRPr>
          </a:p>
        </p:txBody>
      </p:sp>
      <p:sp>
        <p:nvSpPr>
          <p:cNvPr id="198" name="Google Shape;198;p18"/>
          <p:cNvSpPr txBox="1"/>
          <p:nvPr/>
        </p:nvSpPr>
        <p:spPr>
          <a:xfrm>
            <a:off x="6273592" y="3836484"/>
            <a:ext cx="2730133" cy="1815882"/>
          </a:xfrm>
          <a:prstGeom prst="rect">
            <a:avLst/>
          </a:prstGeom>
          <a:noFill/>
          <a:ln>
            <a:noFill/>
          </a:ln>
        </p:spPr>
        <p:txBody>
          <a:bodyPr spcFirstLastPara="1" wrap="square" lIns="91425" tIns="45700" rIns="91425" bIns="45700" anchor="t" anchorCtr="0">
            <a:noAutofit/>
          </a:bodyPr>
          <a:lstStyle/>
          <a:p>
            <a:pPr lvl="0"/>
            <a:r>
              <a:rPr lang="en-US" sz="1700" dirty="0">
                <a:latin typeface="Times New Roman" panose="02020603050405020304" pitchFamily="18" charset="0"/>
                <a:cs typeface="Times New Roman" panose="02020603050405020304" pitchFamily="18" charset="0"/>
              </a:rPr>
              <a:t>Cholewa, B., Goodman, R. D., West-Olatunji, C., &amp; Amatea, E. (2014). A qualitative examination of the impact of culturally responsive educational practices on the psychological well-being of students of color. </a:t>
            </a:r>
            <a:r>
              <a:rPr lang="en-US" sz="1700" i="1" dirty="0">
                <a:latin typeface="Times New Roman" panose="02020603050405020304" pitchFamily="18" charset="0"/>
                <a:cs typeface="Times New Roman" panose="02020603050405020304" pitchFamily="18" charset="0"/>
              </a:rPr>
              <a:t>The Urban Review</a:t>
            </a:r>
            <a:r>
              <a:rPr lang="en-US" sz="1700" dirty="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46</a:t>
            </a:r>
            <a:r>
              <a:rPr lang="en-US" sz="1700" dirty="0">
                <a:latin typeface="Times New Roman" panose="02020603050405020304" pitchFamily="18" charset="0"/>
                <a:cs typeface="Times New Roman" panose="02020603050405020304" pitchFamily="18" charset="0"/>
              </a:rPr>
              <a:t>(4), 574-596.</a:t>
            </a:r>
            <a:endParaRPr sz="1700" dirty="0">
              <a:latin typeface="Times New Roman" panose="02020603050405020304" pitchFamily="18" charset="0"/>
              <a:cs typeface="Times New Roman" panose="02020603050405020304" pitchFamily="18" charset="0"/>
            </a:endParaRPr>
          </a:p>
        </p:txBody>
      </p:sp>
      <p:sp>
        <p:nvSpPr>
          <p:cNvPr id="200" name="Google Shape;200;p18"/>
          <p:cNvSpPr txBox="1"/>
          <p:nvPr/>
        </p:nvSpPr>
        <p:spPr>
          <a:xfrm>
            <a:off x="1055238" y="242597"/>
            <a:ext cx="640284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200" dirty="0">
                <a:solidFill>
                  <a:srgbClr val="3F3F3F"/>
                </a:solidFill>
                <a:latin typeface="Century Gothic" panose="020B0502020202020204" pitchFamily="34" charset="0"/>
                <a:sym typeface="Barlow"/>
              </a:rPr>
              <a:t>LITERATURE REVIEW: SOURCES</a:t>
            </a:r>
            <a:endParaRPr dirty="0">
              <a:latin typeface="Century Gothic" panose="020B0502020202020204" pitchFamily="34" charset="0"/>
            </a:endParaRPr>
          </a:p>
        </p:txBody>
      </p:sp>
      <p:sp>
        <p:nvSpPr>
          <p:cNvPr id="201" name="Google Shape;201;p18"/>
          <p:cNvSpPr txBox="1"/>
          <p:nvPr/>
        </p:nvSpPr>
        <p:spPr>
          <a:xfrm>
            <a:off x="350321" y="827371"/>
            <a:ext cx="10765914" cy="470577"/>
          </a:xfrm>
          <a:prstGeom prst="rect">
            <a:avLst/>
          </a:prstGeom>
          <a:noFill/>
          <a:ln>
            <a:noFill/>
          </a:ln>
        </p:spPr>
        <p:txBody>
          <a:bodyPr spcFirstLastPara="1" wrap="square" lIns="91425" tIns="45700" rIns="91425" bIns="45700" anchor="t" anchorCtr="0">
            <a:noAutofit/>
          </a:bodyPr>
          <a:lstStyle/>
          <a:p>
            <a:pPr lvl="0"/>
            <a:r>
              <a:rPr lang="es-ES" sz="18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800" dirty="0">
              <a:solidFill>
                <a:schemeClr val="tx1"/>
              </a:solidFill>
              <a:latin typeface="Century Gothic" panose="020B0502020202020204" pitchFamily="34" charset="0"/>
            </a:endParaRPr>
          </a:p>
        </p:txBody>
      </p:sp>
      <p:cxnSp>
        <p:nvCxnSpPr>
          <p:cNvPr id="202" name="Google Shape;202;p18"/>
          <p:cNvCxnSpPr/>
          <p:nvPr/>
        </p:nvCxnSpPr>
        <p:spPr>
          <a:xfrm>
            <a:off x="506279" y="1362270"/>
            <a:ext cx="1229217" cy="0"/>
          </a:xfrm>
          <a:prstGeom prst="straightConnector1">
            <a:avLst/>
          </a:prstGeom>
          <a:noFill/>
          <a:ln w="19050" cap="flat" cmpd="sng">
            <a:solidFill>
              <a:srgbClr val="C998D1"/>
            </a:solidFill>
            <a:prstDash val="solid"/>
            <a:miter lim="800000"/>
            <a:headEnd type="none" w="sm" len="sm"/>
            <a:tailEnd type="none" w="sm" len="sm"/>
          </a:ln>
        </p:spPr>
      </p:cxnSp>
      <p:sp>
        <p:nvSpPr>
          <p:cNvPr id="12" name="Rectangle 11">
            <a:extLst>
              <a:ext uri="{FF2B5EF4-FFF2-40B4-BE49-F238E27FC236}">
                <a16:creationId xmlns:a16="http://schemas.microsoft.com/office/drawing/2014/main" id="{580B8D41-306E-5540-A8BC-C81FD5775460}"/>
              </a:ext>
            </a:extLst>
          </p:cNvPr>
          <p:cNvSpPr/>
          <p:nvPr/>
        </p:nvSpPr>
        <p:spPr>
          <a:xfrm>
            <a:off x="-29980" y="5458691"/>
            <a:ext cx="243227" cy="139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9694C24-658F-0244-9CE5-3A1408AA4112}"/>
              </a:ext>
            </a:extLst>
          </p:cNvPr>
          <p:cNvPicPr>
            <a:picLocks noChangeAspect="1"/>
          </p:cNvPicPr>
          <p:nvPr/>
        </p:nvPicPr>
        <p:blipFill>
          <a:blip r:embed="rId3"/>
          <a:stretch>
            <a:fillRect/>
          </a:stretch>
        </p:blipFill>
        <p:spPr>
          <a:xfrm>
            <a:off x="427952" y="241366"/>
            <a:ext cx="615845" cy="623641"/>
          </a:xfrm>
          <a:prstGeom prst="rect">
            <a:avLst/>
          </a:prstGeom>
        </p:spPr>
      </p:pic>
      <p:sp>
        <p:nvSpPr>
          <p:cNvPr id="2" name="Rectangle 1">
            <a:extLst>
              <a:ext uri="{FF2B5EF4-FFF2-40B4-BE49-F238E27FC236}">
                <a16:creationId xmlns:a16="http://schemas.microsoft.com/office/drawing/2014/main" id="{67A5BF2E-ED44-104B-AE8C-1ED03AB0F350}"/>
              </a:ext>
            </a:extLst>
          </p:cNvPr>
          <p:cNvSpPr/>
          <p:nvPr/>
        </p:nvSpPr>
        <p:spPr>
          <a:xfrm>
            <a:off x="9274930" y="3850772"/>
            <a:ext cx="2712283" cy="1923604"/>
          </a:xfrm>
          <a:prstGeom prst="rect">
            <a:avLst/>
          </a:prstGeom>
        </p:spPr>
        <p:txBody>
          <a:bodyPr wrap="square">
            <a:spAutoFit/>
          </a:bodyPr>
          <a:lstStyle/>
          <a:p>
            <a:r>
              <a:rPr lang="en-US" sz="1700" dirty="0">
                <a:latin typeface="Times New Roman" panose="02020603050405020304" pitchFamily="18" charset="0"/>
                <a:cs typeface="Times New Roman" panose="02020603050405020304" pitchFamily="18" charset="0"/>
              </a:rPr>
              <a:t>Paris, D., &amp; Alim, H.S. (2014) What are we seeking to sustain through culturally sustaining pedagogy? A loving critique forward. Harvard Business Review, 81(1), 85-137.</a:t>
            </a:r>
          </a:p>
        </p:txBody>
      </p:sp>
      <p:sp>
        <p:nvSpPr>
          <p:cNvPr id="3" name="TextBox 2">
            <a:extLst>
              <a:ext uri="{FF2B5EF4-FFF2-40B4-BE49-F238E27FC236}">
                <a16:creationId xmlns:a16="http://schemas.microsoft.com/office/drawing/2014/main" id="{8349E238-E5AF-794A-83F0-D80B5ABE945A}"/>
              </a:ext>
            </a:extLst>
          </p:cNvPr>
          <p:cNvSpPr txBox="1"/>
          <p:nvPr/>
        </p:nvSpPr>
        <p:spPr>
          <a:xfrm>
            <a:off x="176673" y="6595673"/>
            <a:ext cx="3280065" cy="307777"/>
          </a:xfrm>
          <a:prstGeom prst="rect">
            <a:avLst/>
          </a:prstGeom>
          <a:noFill/>
        </p:spPr>
        <p:txBody>
          <a:bodyPr wrap="none" rtlCol="0">
            <a:spAutoFit/>
          </a:bodyPr>
          <a:lstStyle/>
          <a:p>
            <a:r>
              <a:rPr lang="en-US" dirty="0"/>
              <a:t>Full list of References on SLIDE 29-30.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5F4A-CFD3-E44E-9D40-0A310ECB7085}"/>
              </a:ext>
            </a:extLst>
          </p:cNvPr>
          <p:cNvSpPr/>
          <p:nvPr/>
        </p:nvSpPr>
        <p:spPr>
          <a:xfrm>
            <a:off x="0" y="0"/>
            <a:ext cx="12192000" cy="6858000"/>
          </a:xfrm>
          <a:prstGeom prst="rect">
            <a:avLst/>
          </a:prstGeom>
          <a:solidFill>
            <a:srgbClr val="E1C65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3;p14">
            <a:extLst>
              <a:ext uri="{FF2B5EF4-FFF2-40B4-BE49-F238E27FC236}">
                <a16:creationId xmlns:a16="http://schemas.microsoft.com/office/drawing/2014/main" id="{5DAAA3CE-5AB2-4648-8C41-C37AF626A74C}"/>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sym typeface="Barlow"/>
              </a:rPr>
              <a:t>LITERATURE REVIEW</a:t>
            </a:r>
            <a:endParaRPr lang="es-ES" sz="3000" dirty="0">
              <a:solidFill>
                <a:schemeClr val="tx1"/>
              </a:solidFill>
              <a:latin typeface="Century Gothic" panose="020B0502020202020204" pitchFamily="34" charset="0"/>
            </a:endParaRPr>
          </a:p>
        </p:txBody>
      </p:sp>
      <p:cxnSp>
        <p:nvCxnSpPr>
          <p:cNvPr id="4" name="Google Shape;115;p14">
            <a:extLst>
              <a:ext uri="{FF2B5EF4-FFF2-40B4-BE49-F238E27FC236}">
                <a16:creationId xmlns:a16="http://schemas.microsoft.com/office/drawing/2014/main" id="{6D074EED-A58D-A548-BB36-19AD6B110534}"/>
              </a:ext>
            </a:extLst>
          </p:cNvPr>
          <p:cNvCxnSpPr/>
          <p:nvPr/>
        </p:nvCxnSpPr>
        <p:spPr>
          <a:xfrm>
            <a:off x="450293" y="1362270"/>
            <a:ext cx="1229217" cy="0"/>
          </a:xfrm>
          <a:prstGeom prst="straightConnector1">
            <a:avLst/>
          </a:prstGeom>
          <a:noFill/>
          <a:ln w="19050" cap="flat" cmpd="sng">
            <a:solidFill>
              <a:srgbClr val="8B2A50"/>
            </a:solidFill>
            <a:prstDash val="solid"/>
            <a:miter lim="800000"/>
            <a:headEnd type="none" w="sm" len="sm"/>
            <a:tailEnd type="none" w="sm" len="sm"/>
          </a:ln>
        </p:spPr>
      </p:cxnSp>
      <p:sp>
        <p:nvSpPr>
          <p:cNvPr id="5" name="Google Shape;165;p16">
            <a:extLst>
              <a:ext uri="{FF2B5EF4-FFF2-40B4-BE49-F238E27FC236}">
                <a16:creationId xmlns:a16="http://schemas.microsoft.com/office/drawing/2014/main" id="{7F2ADAC1-8E07-4D49-B25C-5969CF0C4DF5}"/>
              </a:ext>
            </a:extLst>
          </p:cNvPr>
          <p:cNvSpPr txBox="1"/>
          <p:nvPr/>
        </p:nvSpPr>
        <p:spPr>
          <a:xfrm>
            <a:off x="348619" y="989762"/>
            <a:ext cx="11408229" cy="369332"/>
          </a:xfrm>
          <a:prstGeom prst="rect">
            <a:avLst/>
          </a:prstGeom>
          <a:noFill/>
          <a:ln>
            <a:noFill/>
          </a:ln>
        </p:spPr>
        <p:txBody>
          <a:bodyPr spcFirstLastPara="1" wrap="square" lIns="91425" tIns="45700" rIns="91425" bIns="45700" anchor="t" anchorCtr="0">
            <a:noAutofit/>
          </a:bodyPr>
          <a:lstStyle/>
          <a:p>
            <a:pPr lvl="0"/>
            <a:r>
              <a:rPr lang="es-ES" sz="1500"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sz="1500" dirty="0">
              <a:solidFill>
                <a:schemeClr val="tx1"/>
              </a:solidFill>
              <a:latin typeface="Century Gothic" panose="020B0502020202020204" pitchFamily="34" charset="0"/>
            </a:endParaRPr>
          </a:p>
        </p:txBody>
      </p:sp>
      <p:sp>
        <p:nvSpPr>
          <p:cNvPr id="9" name="Google Shape;167;p16">
            <a:extLst>
              <a:ext uri="{FF2B5EF4-FFF2-40B4-BE49-F238E27FC236}">
                <a16:creationId xmlns:a16="http://schemas.microsoft.com/office/drawing/2014/main" id="{B478218A-8139-AE46-B3ED-435A787D18FD}"/>
              </a:ext>
            </a:extLst>
          </p:cNvPr>
          <p:cNvSpPr txBox="1"/>
          <p:nvPr/>
        </p:nvSpPr>
        <p:spPr>
          <a:xfrm>
            <a:off x="348617" y="1549501"/>
            <a:ext cx="10992317" cy="1569660"/>
          </a:xfrm>
          <a:prstGeom prst="rect">
            <a:avLst/>
          </a:prstGeom>
          <a:noFill/>
          <a:ln>
            <a:noFill/>
          </a:ln>
        </p:spPr>
        <p:txBody>
          <a:bodyPr spcFirstLastPara="1" wrap="square" lIns="91425" tIns="45700" rIns="91425" bIns="45700" anchor="t" anchorCtr="0">
            <a:noAutofit/>
          </a:bodyPr>
          <a:lstStyle/>
          <a:p>
            <a:pPr algn="just">
              <a:lnSpc>
                <a:spcPts val="2660"/>
              </a:lnSpc>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Applying a multi-cultural and interdisciplinary lens to teaching and learning is rooted in a educators’ intentional display of cultural awareness and competence in regards to students’ beliefs surrounding their academic abilities. TPPs face the challenge of preparing prospective teachers for CRT with the ever-increasing cultural diversity in schools (Ozudogru, 2018). </a:t>
            </a:r>
            <a:r>
              <a:rPr lang="en-US" sz="1800" b="1" dirty="0">
                <a:solidFill>
                  <a:schemeClr val="tx1"/>
                </a:solidFill>
                <a:latin typeface="Times New Roman" panose="02020603050405020304" pitchFamily="18" charset="0"/>
                <a:cs typeface="Times New Roman" panose="02020603050405020304" pitchFamily="18" charset="0"/>
              </a:rPr>
              <a:t>Culturally responsive educators are no longer optional, they are required </a:t>
            </a:r>
            <a:r>
              <a:rPr lang="en-US" sz="1800" dirty="0">
                <a:solidFill>
                  <a:schemeClr val="tx1"/>
                </a:solidFill>
                <a:latin typeface="Times New Roman" panose="02020603050405020304" pitchFamily="18" charset="0"/>
                <a:cs typeface="Times New Roman" panose="02020603050405020304" pitchFamily="18" charset="0"/>
              </a:rPr>
              <a:t>(Kea, 2013) </a:t>
            </a:r>
            <a:r>
              <a:rPr lang="en-US" sz="1800" b="1" dirty="0">
                <a:solidFill>
                  <a:schemeClr val="tx1"/>
                </a:solidFill>
                <a:latin typeface="Times New Roman" panose="02020603050405020304" pitchFamily="18" charset="0"/>
                <a:cs typeface="Times New Roman" panose="02020603050405020304" pitchFamily="18" charset="0"/>
              </a:rPr>
              <a:t>to create safe learning environments that promote teaching and learning that allows each student to identify with and relate to course content from their own cultural context.</a:t>
            </a:r>
            <a:r>
              <a:rPr lang="en-US" sz="1800" dirty="0">
                <a:solidFill>
                  <a:schemeClr val="tx1"/>
                </a:solidFill>
                <a:latin typeface="Times New Roman" panose="02020603050405020304" pitchFamily="18" charset="0"/>
                <a:cs typeface="Times New Roman" panose="02020603050405020304" pitchFamily="18" charset="0"/>
              </a:rPr>
              <a:t> Teachers who utilize culturally responsive teaching practices value students’ cultural and linguistic knowledge, previous knowledge and learning styles, and view these as a way to ease student learning rather than as a barrier to learning (Aceves &amp; Orosco, 2014; Gay, 2002, Siwatu, 2007).</a:t>
            </a:r>
          </a:p>
          <a:p>
            <a:pPr algn="just">
              <a:lnSpc>
                <a:spcPts val="2660"/>
              </a:lnSpc>
              <a:spcBef>
                <a:spcPts val="600"/>
              </a:spcBef>
              <a:spcAft>
                <a:spcPts val="600"/>
              </a:spcAft>
            </a:pPr>
            <a:r>
              <a:rPr lang="en-US" sz="1800" dirty="0">
                <a:latin typeface="Times New Roman" panose="02020603050405020304" pitchFamily="18" charset="0"/>
                <a:cs typeface="Times New Roman" panose="02020603050405020304" pitchFamily="18" charset="0"/>
              </a:rPr>
              <a:t>In an effort to measure the self-efficacy of practicing and preservice teachers, researchers utilized a CRTSE scale to examine areas where teachers felt high and low self-efficacy in their CRT practices (Cruz, et. Al, 2019). The highest mean scores were in areas that involved </a:t>
            </a:r>
            <a:r>
              <a:rPr lang="en-US" sz="1800" i="1" dirty="0">
                <a:latin typeface="Times New Roman" panose="02020603050405020304" pitchFamily="18" charset="0"/>
                <a:cs typeface="Times New Roman" panose="02020603050405020304" pitchFamily="18" charset="0"/>
              </a:rPr>
              <a:t>building trust and personal relationships with students</a:t>
            </a:r>
            <a:r>
              <a:rPr lang="en-US" sz="1800" dirty="0">
                <a:latin typeface="Times New Roman" panose="02020603050405020304" pitchFamily="18" charset="0"/>
                <a:cs typeface="Times New Roman" panose="02020603050405020304" pitchFamily="18" charset="0"/>
              </a:rPr>
              <a:t>.  The lowest mean scores were in areas that involved </a:t>
            </a:r>
            <a:r>
              <a:rPr lang="en-US" sz="1800" i="1" dirty="0">
                <a:latin typeface="Times New Roman" panose="02020603050405020304" pitchFamily="18" charset="0"/>
                <a:cs typeface="Times New Roman" panose="02020603050405020304" pitchFamily="18" charset="0"/>
              </a:rPr>
              <a:t>more specific cultural knowledge </a:t>
            </a:r>
            <a:r>
              <a:rPr lang="en-US" sz="1800" dirty="0">
                <a:latin typeface="Times New Roman" panose="02020603050405020304" pitchFamily="18" charset="0"/>
                <a:cs typeface="Times New Roman" panose="02020603050405020304" pitchFamily="18" charset="0"/>
              </a:rPr>
              <a:t>such as teaching students about their culture’s contributions to science and math.</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2023205-ECBA-DE49-A099-E2DAAB3F35AB}"/>
              </a:ext>
            </a:extLst>
          </p:cNvPr>
          <p:cNvPicPr>
            <a:picLocks noChangeAspect="1"/>
          </p:cNvPicPr>
          <p:nvPr/>
        </p:nvPicPr>
        <p:blipFill>
          <a:blip r:embed="rId2"/>
          <a:stretch>
            <a:fillRect/>
          </a:stretch>
        </p:blipFill>
        <p:spPr>
          <a:xfrm>
            <a:off x="370418" y="342424"/>
            <a:ext cx="615845" cy="623641"/>
          </a:xfrm>
          <a:prstGeom prst="rect">
            <a:avLst/>
          </a:prstGeom>
        </p:spPr>
      </p:pic>
    </p:spTree>
    <p:extLst>
      <p:ext uri="{BB962C8B-B14F-4D97-AF65-F5344CB8AC3E}">
        <p14:creationId xmlns:p14="http://schemas.microsoft.com/office/powerpoint/2010/main" val="3923337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B1677A-B00A-8146-92A1-C3471D960595}"/>
              </a:ext>
            </a:extLst>
          </p:cNvPr>
          <p:cNvSpPr/>
          <p:nvPr/>
        </p:nvSpPr>
        <p:spPr>
          <a:xfrm>
            <a:off x="0" y="0"/>
            <a:ext cx="12192000" cy="6858000"/>
          </a:xfrm>
          <a:prstGeom prst="rect">
            <a:avLst/>
          </a:prstGeom>
          <a:solidFill>
            <a:srgbClr val="E1C65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3;p14">
            <a:extLst>
              <a:ext uri="{FF2B5EF4-FFF2-40B4-BE49-F238E27FC236}">
                <a16:creationId xmlns:a16="http://schemas.microsoft.com/office/drawing/2014/main" id="{5DAAA3CE-5AB2-4648-8C41-C37AF626A74C}"/>
              </a:ext>
            </a:extLst>
          </p:cNvPr>
          <p:cNvSpPr txBox="1"/>
          <p:nvPr/>
        </p:nvSpPr>
        <p:spPr>
          <a:xfrm>
            <a:off x="1008063" y="331835"/>
            <a:ext cx="10857968" cy="584775"/>
          </a:xfrm>
          <a:prstGeom prst="rect">
            <a:avLst/>
          </a:prstGeom>
          <a:noFill/>
          <a:ln>
            <a:noFill/>
          </a:ln>
        </p:spPr>
        <p:txBody>
          <a:bodyPr spcFirstLastPara="1" wrap="square" lIns="91425" tIns="45700" rIns="91425" bIns="45700" anchor="t" anchorCtr="0">
            <a:noAutofit/>
          </a:bodyPr>
          <a:lstStyle/>
          <a:p>
            <a:pPr lvl="0"/>
            <a:r>
              <a:rPr lang="es-ES" sz="3000" dirty="0">
                <a:solidFill>
                  <a:schemeClr val="tx1"/>
                </a:solidFill>
                <a:latin typeface="Century Gothic" panose="020B0502020202020204" pitchFamily="34" charset="0"/>
                <a:sym typeface="Barlow"/>
              </a:rPr>
              <a:t>LITERATURE REVIEW</a:t>
            </a:r>
            <a:endParaRPr lang="es-ES" sz="3000" dirty="0">
              <a:solidFill>
                <a:schemeClr val="tx1"/>
              </a:solidFill>
              <a:latin typeface="Century Gothic" panose="020B0502020202020204" pitchFamily="34" charset="0"/>
            </a:endParaRPr>
          </a:p>
        </p:txBody>
      </p:sp>
      <p:cxnSp>
        <p:nvCxnSpPr>
          <p:cNvPr id="4" name="Google Shape;115;p14">
            <a:extLst>
              <a:ext uri="{FF2B5EF4-FFF2-40B4-BE49-F238E27FC236}">
                <a16:creationId xmlns:a16="http://schemas.microsoft.com/office/drawing/2014/main" id="{6D074EED-A58D-A548-BB36-19AD6B110534}"/>
              </a:ext>
            </a:extLst>
          </p:cNvPr>
          <p:cNvCxnSpPr/>
          <p:nvPr/>
        </p:nvCxnSpPr>
        <p:spPr>
          <a:xfrm>
            <a:off x="450293" y="1362270"/>
            <a:ext cx="1229217" cy="0"/>
          </a:xfrm>
          <a:prstGeom prst="straightConnector1">
            <a:avLst/>
          </a:prstGeom>
          <a:noFill/>
          <a:ln w="19050" cap="flat" cmpd="sng">
            <a:solidFill>
              <a:srgbClr val="8B2A50"/>
            </a:solidFill>
            <a:prstDash val="solid"/>
            <a:miter lim="800000"/>
            <a:headEnd type="none" w="sm" len="sm"/>
            <a:tailEnd type="none" w="sm" len="sm"/>
          </a:ln>
        </p:spPr>
      </p:cxnSp>
      <p:sp>
        <p:nvSpPr>
          <p:cNvPr id="5" name="Google Shape;165;p16">
            <a:extLst>
              <a:ext uri="{FF2B5EF4-FFF2-40B4-BE49-F238E27FC236}">
                <a16:creationId xmlns:a16="http://schemas.microsoft.com/office/drawing/2014/main" id="{7F2ADAC1-8E07-4D49-B25C-5969CF0C4DF5}"/>
              </a:ext>
            </a:extLst>
          </p:cNvPr>
          <p:cNvSpPr txBox="1"/>
          <p:nvPr/>
        </p:nvSpPr>
        <p:spPr>
          <a:xfrm>
            <a:off x="348619" y="1008050"/>
            <a:ext cx="11408229" cy="369332"/>
          </a:xfrm>
          <a:prstGeom prst="rect">
            <a:avLst/>
          </a:prstGeom>
          <a:noFill/>
          <a:ln>
            <a:noFill/>
          </a:ln>
        </p:spPr>
        <p:txBody>
          <a:bodyPr spcFirstLastPara="1" wrap="square" lIns="91425" tIns="45700" rIns="91425" bIns="45700" anchor="t" anchorCtr="0">
            <a:noAutofit/>
          </a:bodyPr>
          <a:lstStyle/>
          <a:p>
            <a:pPr lvl="0"/>
            <a:r>
              <a:rPr lang="es-ES" dirty="0">
                <a:solidFill>
                  <a:schemeClr val="tx1"/>
                </a:solidFill>
                <a:latin typeface="Century Gothic" panose="020B0502020202020204" pitchFamily="34" charset="0"/>
                <a:ea typeface="Barlow"/>
                <a:cs typeface="Barlow"/>
                <a:sym typeface="Barlow"/>
              </a:rPr>
              <a:t>TPP CANDIDATE PERCEPTION OF CULTURALLY RESPONSIVE TEACHING SELF-EFFICACY</a:t>
            </a:r>
            <a:endParaRPr lang="es-ES" dirty="0">
              <a:solidFill>
                <a:schemeClr val="tx1"/>
              </a:solidFill>
              <a:latin typeface="Century Gothic" panose="020B0502020202020204" pitchFamily="34" charset="0"/>
            </a:endParaRPr>
          </a:p>
        </p:txBody>
      </p:sp>
      <p:sp>
        <p:nvSpPr>
          <p:cNvPr id="9" name="Google Shape;167;p16">
            <a:extLst>
              <a:ext uri="{FF2B5EF4-FFF2-40B4-BE49-F238E27FC236}">
                <a16:creationId xmlns:a16="http://schemas.microsoft.com/office/drawing/2014/main" id="{B478218A-8139-AE46-B3ED-435A787D18FD}"/>
              </a:ext>
            </a:extLst>
          </p:cNvPr>
          <p:cNvSpPr txBox="1"/>
          <p:nvPr/>
        </p:nvSpPr>
        <p:spPr>
          <a:xfrm>
            <a:off x="348618" y="1549501"/>
            <a:ext cx="11408230" cy="1569660"/>
          </a:xfrm>
          <a:prstGeom prst="rect">
            <a:avLst/>
          </a:prstGeom>
          <a:noFill/>
          <a:ln>
            <a:noFill/>
          </a:ln>
        </p:spPr>
        <p:txBody>
          <a:bodyPr spcFirstLastPara="1" wrap="square" lIns="91425" tIns="45700" rIns="91425" bIns="45700" anchor="t" anchorCtr="0">
            <a:noAutofit/>
          </a:bodyPr>
          <a:lstStyle/>
          <a:p>
            <a:pPr algn="just">
              <a:lnSpc>
                <a:spcPts val="2660"/>
              </a:lnSpc>
            </a:pPr>
            <a:r>
              <a:rPr lang="en-US" sz="1800" dirty="0">
                <a:latin typeface="Times New Roman" panose="02020603050405020304" pitchFamily="18" charset="0"/>
                <a:cs typeface="Times New Roman" panose="02020603050405020304" pitchFamily="18" charset="0"/>
              </a:rPr>
              <a:t>Additional researchers measured teachers dispositions for CRT using a 19-item scale with an alpha reliability of 0.92 (Whitaker &amp; Valtierra, 2018).  The study yielded three dispositional factors: </a:t>
            </a:r>
            <a:r>
              <a:rPr lang="en-US" sz="1800" i="1" dirty="0">
                <a:latin typeface="Times New Roman" panose="02020603050405020304" pitchFamily="18" charset="0"/>
                <a:cs typeface="Times New Roman" panose="02020603050405020304" pitchFamily="18" charset="0"/>
              </a:rPr>
              <a:t>disposition for praxis, disposition for community and disposition for social justice</a:t>
            </a:r>
            <a:r>
              <a:rPr lang="en-US" sz="1800" dirty="0">
                <a:latin typeface="Times New Roman" panose="02020603050405020304" pitchFamily="18" charset="0"/>
                <a:cs typeface="Times New Roman" panose="02020603050405020304" pitchFamily="18" charset="0"/>
              </a:rPr>
              <a:t>. Gay (2002) pointed out five important components of CRT: 1) developing a cultural diversity knowledge base, 2) designing culturally relevant curricula, 3) demonstrating cultural caring and building a learning community, 4) establishing cross-cultural communications, 5) establishing cultural congruity in classroom instruction. </a:t>
            </a:r>
          </a:p>
          <a:p>
            <a:pPr algn="just">
              <a:lnSpc>
                <a:spcPts val="2660"/>
              </a:lnSpc>
            </a:pPr>
            <a:endParaRPr lang="en-US" sz="1800" dirty="0">
              <a:latin typeface="Times New Roman" panose="02020603050405020304" pitchFamily="18" charset="0"/>
              <a:cs typeface="Times New Roman" panose="02020603050405020304" pitchFamily="18" charset="0"/>
            </a:endParaRPr>
          </a:p>
          <a:p>
            <a:pPr algn="just">
              <a:lnSpc>
                <a:spcPts val="2660"/>
              </a:lnSpc>
            </a:pPr>
            <a:r>
              <a:rPr lang="en-US" sz="1800" dirty="0">
                <a:latin typeface="Times New Roman" panose="02020603050405020304" pitchFamily="18" charset="0"/>
                <a:cs typeface="Times New Roman" panose="02020603050405020304" pitchFamily="18" charset="0"/>
              </a:rPr>
              <a:t>Further research (Siwatu, et al., 2016) showed that preservice teachers recognized the value and utility of culturally responsive classroom practices, yet doubted their ability to successfully implement them (i.e., agent–means perspective). These self-efficacy doubts stemmed from a general lack of knowledge regarding student diversity and culturally responsive pedagogy and experiences observing and working in diverse educational settings. </a:t>
            </a:r>
          </a:p>
          <a:p>
            <a:pPr algn="just">
              <a:lnSpc>
                <a:spcPts val="2660"/>
              </a:lnSpc>
            </a:pPr>
            <a:endParaRPr lang="en-US" sz="1800" dirty="0">
              <a:latin typeface="Times New Roman" panose="02020603050405020304" pitchFamily="18" charset="0"/>
              <a:cs typeface="Times New Roman" panose="02020603050405020304" pitchFamily="18" charset="0"/>
            </a:endParaRPr>
          </a:p>
          <a:p>
            <a:pPr algn="just">
              <a:lnSpc>
                <a:spcPct val="150000"/>
              </a:lnSpc>
            </a:pPr>
            <a:endParaRPr lang="en-US" sz="1800" dirty="0">
              <a:latin typeface="Century Gothic" panose="020B0502020202020204" pitchFamily="34" charset="0"/>
            </a:endParaRPr>
          </a:p>
        </p:txBody>
      </p:sp>
      <p:pic>
        <p:nvPicPr>
          <p:cNvPr id="11" name="Picture 10">
            <a:extLst>
              <a:ext uri="{FF2B5EF4-FFF2-40B4-BE49-F238E27FC236}">
                <a16:creationId xmlns:a16="http://schemas.microsoft.com/office/drawing/2014/main" id="{C1CCDF75-BE21-7243-B724-A570CFF97D60}"/>
              </a:ext>
            </a:extLst>
          </p:cNvPr>
          <p:cNvPicPr>
            <a:picLocks noChangeAspect="1"/>
          </p:cNvPicPr>
          <p:nvPr/>
        </p:nvPicPr>
        <p:blipFill>
          <a:blip r:embed="rId2"/>
          <a:stretch>
            <a:fillRect/>
          </a:stretch>
        </p:blipFill>
        <p:spPr>
          <a:xfrm>
            <a:off x="449056" y="312402"/>
            <a:ext cx="615845" cy="623641"/>
          </a:xfrm>
          <a:prstGeom prst="rect">
            <a:avLst/>
          </a:prstGeom>
        </p:spPr>
      </p:pic>
    </p:spTree>
    <p:extLst>
      <p:ext uri="{BB962C8B-B14F-4D97-AF65-F5344CB8AC3E}">
        <p14:creationId xmlns:p14="http://schemas.microsoft.com/office/powerpoint/2010/main" val="225644676"/>
      </p:ext>
    </p:extLst>
  </p:cSld>
  <p:clrMapOvr>
    <a:masterClrMapping/>
  </p:clrMapOvr>
</p:sld>
</file>

<file path=ppt/theme/theme1.xml><?xml version="1.0" encoding="utf-8"?>
<a:theme xmlns:a="http://schemas.openxmlformats.org/drawingml/2006/main" name="0045_Jefferson_Template_SlidesMani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3352</TotalTime>
  <Words>4527</Words>
  <Application>Microsoft Macintosh PowerPoint</Application>
  <PresentationFormat>Widescreen</PresentationFormat>
  <Paragraphs>250</Paragraphs>
  <Slides>30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Noteworthy Light</vt:lpstr>
      <vt:lpstr>Calibri</vt:lpstr>
      <vt:lpstr>Barlow Condensed</vt:lpstr>
      <vt:lpstr>Arial</vt:lpstr>
      <vt:lpstr>Barlow</vt:lpstr>
      <vt:lpstr>Century Gothic</vt:lpstr>
      <vt:lpstr>.Apple Color Emoji UI</vt:lpstr>
      <vt:lpstr>Times New Roman</vt:lpstr>
      <vt:lpstr>0045_Jefferson_Template_SlidesMania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121</cp:revision>
  <dcterms:modified xsi:type="dcterms:W3CDTF">2021-04-29T18:13:34Z</dcterms:modified>
</cp:coreProperties>
</file>